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wmf" ContentType="image/x-wmf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2.xml" ContentType="application/vnd.openxmlformats-officedocument.presentationml.tags+xml"/>
  <Override PartName="/ppt/notesSlides/notesSlide6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0"/>
  </p:notesMasterIdLst>
  <p:sldIdLst>
    <p:sldId id="610" r:id="rId2"/>
    <p:sldId id="611" r:id="rId3"/>
    <p:sldId id="612" r:id="rId4"/>
    <p:sldId id="613" r:id="rId5"/>
    <p:sldId id="614" r:id="rId6"/>
    <p:sldId id="615" r:id="rId7"/>
    <p:sldId id="616" r:id="rId8"/>
    <p:sldId id="617" r:id="rId9"/>
    <p:sldId id="618" r:id="rId10"/>
    <p:sldId id="619" r:id="rId11"/>
    <p:sldId id="620" r:id="rId12"/>
    <p:sldId id="621" r:id="rId13"/>
    <p:sldId id="622" r:id="rId14"/>
    <p:sldId id="623" r:id="rId15"/>
    <p:sldId id="624" r:id="rId16"/>
    <p:sldId id="625" r:id="rId17"/>
    <p:sldId id="626" r:id="rId18"/>
    <p:sldId id="627" r:id="rId19"/>
    <p:sldId id="628" r:id="rId20"/>
    <p:sldId id="629" r:id="rId21"/>
    <p:sldId id="630" r:id="rId22"/>
    <p:sldId id="631" r:id="rId23"/>
    <p:sldId id="632" r:id="rId24"/>
    <p:sldId id="633" r:id="rId25"/>
    <p:sldId id="634" r:id="rId26"/>
    <p:sldId id="635" r:id="rId27"/>
    <p:sldId id="636" r:id="rId28"/>
    <p:sldId id="637" r:id="rId29"/>
    <p:sldId id="638" r:id="rId30"/>
    <p:sldId id="639" r:id="rId31"/>
    <p:sldId id="640" r:id="rId32"/>
    <p:sldId id="266" r:id="rId33"/>
    <p:sldId id="406" r:id="rId34"/>
    <p:sldId id="576" r:id="rId35"/>
    <p:sldId id="578" r:id="rId36"/>
    <p:sldId id="579" r:id="rId37"/>
    <p:sldId id="588" r:id="rId38"/>
    <p:sldId id="589" r:id="rId39"/>
    <p:sldId id="604" r:id="rId40"/>
    <p:sldId id="59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590" r:id="rId59"/>
    <p:sldId id="605" r:id="rId60"/>
    <p:sldId id="501" r:id="rId61"/>
    <p:sldId id="507" r:id="rId62"/>
    <p:sldId id="503" r:id="rId63"/>
    <p:sldId id="504" r:id="rId64"/>
    <p:sldId id="505" r:id="rId65"/>
    <p:sldId id="506" r:id="rId66"/>
    <p:sldId id="498" r:id="rId67"/>
    <p:sldId id="499" r:id="rId68"/>
    <p:sldId id="500" r:id="rId69"/>
    <p:sldId id="516" r:id="rId70"/>
    <p:sldId id="518" r:id="rId71"/>
    <p:sldId id="517" r:id="rId72"/>
    <p:sldId id="520" r:id="rId73"/>
    <p:sldId id="608" r:id="rId74"/>
    <p:sldId id="609" r:id="rId75"/>
    <p:sldId id="598" r:id="rId76"/>
    <p:sldId id="416" r:id="rId77"/>
    <p:sldId id="419" r:id="rId78"/>
    <p:sldId id="422" r:id="rId79"/>
    <p:sldId id="423" r:id="rId80"/>
    <p:sldId id="424" r:id="rId81"/>
    <p:sldId id="425" r:id="rId82"/>
    <p:sldId id="427" r:id="rId83"/>
    <p:sldId id="432" r:id="rId84"/>
    <p:sldId id="441" r:id="rId85"/>
    <p:sldId id="455" r:id="rId86"/>
    <p:sldId id="457" r:id="rId87"/>
    <p:sldId id="459" r:id="rId88"/>
    <p:sldId id="460" r:id="rId89"/>
    <p:sldId id="461" r:id="rId90"/>
    <p:sldId id="464" r:id="rId91"/>
    <p:sldId id="268" r:id="rId92"/>
    <p:sldId id="606" r:id="rId93"/>
    <p:sldId id="599" r:id="rId94"/>
    <p:sldId id="548" r:id="rId95"/>
    <p:sldId id="549" r:id="rId96"/>
    <p:sldId id="550" r:id="rId97"/>
    <p:sldId id="551" r:id="rId98"/>
    <p:sldId id="552" r:id="rId99"/>
    <p:sldId id="553" r:id="rId100"/>
    <p:sldId id="554" r:id="rId101"/>
    <p:sldId id="555" r:id="rId102"/>
    <p:sldId id="556" r:id="rId103"/>
    <p:sldId id="607" r:id="rId104"/>
    <p:sldId id="557" r:id="rId105"/>
    <p:sldId id="558" r:id="rId106"/>
    <p:sldId id="559" r:id="rId107"/>
    <p:sldId id="560" r:id="rId108"/>
    <p:sldId id="561" r:id="rId109"/>
    <p:sldId id="562" r:id="rId110"/>
    <p:sldId id="563" r:id="rId111"/>
    <p:sldId id="564" r:id="rId112"/>
    <p:sldId id="565" r:id="rId113"/>
    <p:sldId id="566" r:id="rId114"/>
    <p:sldId id="567" r:id="rId115"/>
    <p:sldId id="568" r:id="rId116"/>
    <p:sldId id="545" r:id="rId117"/>
    <p:sldId id="592" r:id="rId118"/>
    <p:sldId id="596" r:id="rId119"/>
    <p:sldId id="600" r:id="rId120"/>
    <p:sldId id="465" r:id="rId121"/>
    <p:sldId id="408" r:id="rId122"/>
    <p:sldId id="409" r:id="rId123"/>
    <p:sldId id="410" r:id="rId124"/>
    <p:sldId id="466" r:id="rId125"/>
    <p:sldId id="443" r:id="rId126"/>
    <p:sldId id="446" r:id="rId127"/>
    <p:sldId id="569" r:id="rId128"/>
    <p:sldId id="591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e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78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15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12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48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06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18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85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50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60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10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90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48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396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27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551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4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12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69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84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402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382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4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90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139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92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55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FCDDEAF5-9425-4DDC-A2D2-5810C9FF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698500"/>
            <a:ext cx="6192838" cy="3484563"/>
          </a:xfrm>
          <a:solidFill>
            <a:srgbClr val="FFFFFF"/>
          </a:solidFill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EFD0D418-3071-46CA-B154-602AA1AB3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4112" y="4414561"/>
            <a:ext cx="5142177" cy="4183995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595" tIns="45798" rIns="91595" bIns="4579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2464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569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52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99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56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12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262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927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75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959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737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656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893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73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335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801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21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54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29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836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482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25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586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99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701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8510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889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484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353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551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078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8086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450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5366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328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17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583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12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12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710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1163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23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656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4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9638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660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2417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8846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083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39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283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399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930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5741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983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017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305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1909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557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118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37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122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1385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4817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8401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851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94.wmf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93.wmf"/><Relationship Id="rId5" Type="http://schemas.openxmlformats.org/officeDocument/2006/relationships/image" Target="../media/image90.e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32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3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notesSlide" Target="../notesSlides/notesSlide77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11" Type="http://schemas.openxmlformats.org/officeDocument/2006/relationships/image" Target="../media/image810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99.wmf"/><Relationship Id="rId4" Type="http://schemas.openxmlformats.org/officeDocument/2006/relationships/image" Target="../media/image129.png"/><Relationship Id="rId9" Type="http://schemas.openxmlformats.org/officeDocument/2006/relationships/oleObject" Target="../embeddings/oleObject38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3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41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42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43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9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9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8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6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1.png"/><Relationship Id="rId4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eb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web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place_smoothi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47.png"/><Relationship Id="rId5" Type="http://schemas.openxmlformats.org/officeDocument/2006/relationships/image" Target="../media/image64.pn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5.xml"/><Relationship Id="rId7" Type="http://schemas.openxmlformats.org/officeDocument/2006/relationships/image" Target="../media/image6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71.png"/><Relationship Id="rId5" Type="http://schemas.openxmlformats.org/officeDocument/2006/relationships/tags" Target="../tags/tag7.xml"/><Relationship Id="rId10" Type="http://schemas.openxmlformats.org/officeDocument/2006/relationships/image" Target="../media/image68.png"/><Relationship Id="rId4" Type="http://schemas.openxmlformats.org/officeDocument/2006/relationships/tags" Target="../tags/tag6.xml"/><Relationship Id="rId9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0.xml"/><Relationship Id="rId7" Type="http://schemas.openxmlformats.org/officeDocument/2006/relationships/image" Target="../media/image7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10" Type="http://schemas.openxmlformats.org/officeDocument/2006/relationships/hyperlink" Target="https://ml-cheatsheet.readthedocs.io/en/latest/loss_functions.html#loss-cross-entropy" TargetMode="External"/><Relationship Id="rId4" Type="http://schemas.openxmlformats.org/officeDocument/2006/relationships/tags" Target="../tags/tag11.xml"/><Relationship Id="rId9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7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15" Type="http://schemas.openxmlformats.org/officeDocument/2006/relationships/image" Target="../media/image75.png"/><Relationship Id="rId10" Type="http://schemas.openxmlformats.org/officeDocument/2006/relationships/image" Target="../media/image62.png"/><Relationship Id="rId4" Type="http://schemas.openxmlformats.org/officeDocument/2006/relationships/image" Target="../media/image82.png"/><Relationship Id="rId9" Type="http://schemas.openxmlformats.org/officeDocument/2006/relationships/image" Target="../media/image600.png"/><Relationship Id="rId1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0.png"/><Relationship Id="rId3" Type="http://schemas.openxmlformats.org/officeDocument/2006/relationships/image" Target="../media/image870.png"/><Relationship Id="rId7" Type="http://schemas.openxmlformats.org/officeDocument/2006/relationships/image" Target="../media/image911.png"/><Relationship Id="rId12" Type="http://schemas.openxmlformats.org/officeDocument/2006/relationships/image" Target="../media/image96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0.png"/><Relationship Id="rId11" Type="http://schemas.openxmlformats.org/officeDocument/2006/relationships/image" Target="../media/image95.png"/><Relationship Id="rId5" Type="http://schemas.openxmlformats.org/officeDocument/2006/relationships/image" Target="../media/image890.png"/><Relationship Id="rId10" Type="http://schemas.openxmlformats.org/officeDocument/2006/relationships/image" Target="../media/image940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1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22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2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24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25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/>
              <a:t>R</a:t>
            </a:r>
            <a:r>
              <a:rPr lang="en-US" sz="2400" dirty="0" smtClean="0"/>
              <a:t>egularization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985"/>
          <a:stretch/>
        </p:blipFill>
        <p:spPr>
          <a:xfrm>
            <a:off x="1524000" y="1027706"/>
            <a:ext cx="8610600" cy="54901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Understanding 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9060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95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2290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60212343"/>
              </p:ext>
            </p:extLst>
          </p:nvPr>
        </p:nvGraphicFramePr>
        <p:xfrm>
          <a:off x="38100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4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24058808"/>
              </p:ext>
            </p:extLst>
          </p:nvPr>
        </p:nvGraphicFramePr>
        <p:xfrm>
          <a:off x="1905000" y="2667000"/>
          <a:ext cx="1435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5" name="Equation" r:id="rId6" imgW="799753" imgH="177723" progId="Equation.3">
                  <p:embed/>
                </p:oleObj>
              </mc:Choice>
              <mc:Fallback>
                <p:oleObj name="Equation" r:id="rId6" imgW="79975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67000"/>
                        <a:ext cx="14351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Line 5"/>
          <p:cNvSpPr>
            <a:spLocks noChangeShapeType="1"/>
          </p:cNvSpPr>
          <p:nvPr/>
        </p:nvSpPr>
        <p:spPr bwMode="auto">
          <a:xfrm flipH="1">
            <a:off x="3352800" y="1905000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Line 8"/>
          <p:cNvSpPr>
            <a:spLocks noChangeShapeType="1"/>
          </p:cNvSpPr>
          <p:nvPr/>
        </p:nvSpPr>
        <p:spPr bwMode="auto">
          <a:xfrm flipH="1">
            <a:off x="3352800" y="2438401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/>
        </p:nvGraphicFramePr>
        <p:xfrm>
          <a:off x="1760539" y="3186114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6" name="Equation" r:id="rId8" imgW="875920" imgH="177723" progId="Equation.3">
                  <p:embed/>
                </p:oleObj>
              </mc:Choice>
              <mc:Fallback>
                <p:oleObj name="Equation" r:id="rId8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9" y="3186114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Line 10"/>
          <p:cNvSpPr>
            <a:spLocks noChangeShapeType="1"/>
          </p:cNvSpPr>
          <p:nvPr/>
        </p:nvSpPr>
        <p:spPr bwMode="auto">
          <a:xfrm flipV="1">
            <a:off x="7848600" y="3505200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6" name="Object 5"/>
          <p:cNvGraphicFramePr>
            <a:graphicFrameLocks noChangeAspect="1"/>
          </p:cNvGraphicFramePr>
          <p:nvPr/>
        </p:nvGraphicFramePr>
        <p:xfrm>
          <a:off x="8791576" y="3048000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Equation" r:id="rId10" imgW="875920" imgH="177723" progId="Equation.3">
                  <p:embed/>
                </p:oleObj>
              </mc:Choice>
              <mc:Fallback>
                <p:oleObj name="Equation" r:id="rId10" imgW="87592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1576" y="3048000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6"/>
          <p:cNvGraphicFramePr>
            <a:graphicFrameLocks noChangeAspect="1"/>
          </p:cNvGraphicFramePr>
          <p:nvPr/>
        </p:nvGraphicFramePr>
        <p:xfrm>
          <a:off x="1689100" y="5562600"/>
          <a:ext cx="39370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Equation" r:id="rId12" imgW="1879600" imgH="457200" progId="Equation.3">
                  <p:embed/>
                </p:oleObj>
              </mc:Choice>
              <mc:Fallback>
                <p:oleObj name="Equation" r:id="rId12" imgW="187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562600"/>
                        <a:ext cx="393700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7"/>
          <p:cNvGraphicFramePr>
            <a:graphicFrameLocks noChangeAspect="1"/>
          </p:cNvGraphicFramePr>
          <p:nvPr/>
        </p:nvGraphicFramePr>
        <p:xfrm>
          <a:off x="8631239" y="5575301"/>
          <a:ext cx="16843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" name="Equation" r:id="rId14" imgW="939800" imgH="419100" progId="Equation.3">
                  <p:embed/>
                </p:oleObj>
              </mc:Choice>
              <mc:Fallback>
                <p:oleObj name="Equation" r:id="rId14" imgW="939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239" y="5575301"/>
                        <a:ext cx="16843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SVM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00200"/>
            <a:ext cx="10160000" cy="2728913"/>
          </a:xfrm>
        </p:spPr>
        <p:txBody>
          <a:bodyPr/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Learning the model is equivalent to determining the values of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/>
              <a:t>to find             </a:t>
            </a:r>
            <a:r>
              <a:rPr lang="en-US" altLang="en-US" dirty="0" smtClean="0"/>
              <a:t>       from </a:t>
            </a:r>
            <a:r>
              <a:rPr lang="en-US" altLang="en-US" dirty="0"/>
              <a:t>training data?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Linear Model</a:t>
            </a:r>
            <a:endParaRPr lang="en-IN" dirty="0"/>
          </a:p>
        </p:txBody>
      </p:sp>
      <p:graphicFrame>
        <p:nvGraphicFramePr>
          <p:cNvPr id="13315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52467783"/>
              </p:ext>
            </p:extLst>
          </p:nvPr>
        </p:nvGraphicFramePr>
        <p:xfrm>
          <a:off x="2438400" y="1981200"/>
          <a:ext cx="35052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" name="Equation" r:id="rId4" imgW="1879600" imgH="457200" progId="Equation.3">
                  <p:embed/>
                </p:oleObj>
              </mc:Choice>
              <mc:Fallback>
                <p:oleObj name="Equation" r:id="rId4" imgW="187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81200"/>
                        <a:ext cx="35052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80044879"/>
              </p:ext>
            </p:extLst>
          </p:nvPr>
        </p:nvGraphicFramePr>
        <p:xfrm>
          <a:off x="7391400" y="3048000"/>
          <a:ext cx="1219200" cy="39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2" name="Equation" r:id="rId6" imgW="545626" imgH="177646" progId="Equation.3">
                  <p:embed/>
                </p:oleObj>
              </mc:Choice>
              <mc:Fallback>
                <p:oleObj name="Equation" r:id="rId6" imgW="545626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048000"/>
                        <a:ext cx="1219200" cy="395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62339849"/>
              </p:ext>
            </p:extLst>
          </p:nvPr>
        </p:nvGraphicFramePr>
        <p:xfrm>
          <a:off x="2667000" y="3352801"/>
          <a:ext cx="1143000" cy="37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3" name="Equation" r:id="rId8" imgW="545626" imgH="177646" progId="Equation.3">
                  <p:embed/>
                </p:oleObj>
              </mc:Choice>
              <mc:Fallback>
                <p:oleObj name="Equation" r:id="rId8" imgW="545626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52801"/>
                        <a:ext cx="1143000" cy="371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Linear SVM</a:t>
            </a:r>
          </a:p>
        </p:txBody>
      </p:sp>
      <p:sp>
        <p:nvSpPr>
          <p:cNvPr id="14338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Objective is to maximize:</a:t>
            </a:r>
          </a:p>
          <a:p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r>
              <a:rPr lang="en-US" altLang="en-US" dirty="0" smtClean="0"/>
              <a:t>Which </a:t>
            </a:r>
            <a:r>
              <a:rPr lang="en-US" altLang="en-US" dirty="0"/>
              <a:t>is equivalent to minimizing: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Subject </a:t>
            </a:r>
            <a:r>
              <a:rPr lang="en-US" altLang="en-US" dirty="0"/>
              <a:t>to the following constraints: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dirty="0"/>
              <a:t>  </a:t>
            </a:r>
            <a:endParaRPr lang="en-US" altLang="en-US" dirty="0" smtClean="0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/>
              <a:t>	or</a:t>
            </a:r>
            <a:endParaRPr lang="en-US" altLang="en-US" dirty="0"/>
          </a:p>
          <a:p>
            <a:pPr lvl="1">
              <a:buFont typeface="Arial" panose="020B0604020202020204" pitchFamily="34" charset="0"/>
              <a:buNone/>
            </a:pPr>
            <a:endParaRPr lang="en-US" altLang="en-US" dirty="0"/>
          </a:p>
          <a:p>
            <a:r>
              <a:rPr lang="en-US" altLang="en-US" sz="1900" dirty="0"/>
              <a:t> This is a constrained optimization problem</a:t>
            </a:r>
          </a:p>
          <a:p>
            <a:pPr lvl="1"/>
            <a:r>
              <a:rPr lang="en-US" altLang="en-US" sz="1700" dirty="0" smtClean="0"/>
              <a:t>Solve </a:t>
            </a:r>
            <a:r>
              <a:rPr lang="en-US" altLang="en-US" sz="1700" dirty="0"/>
              <a:t>it using Lagrange multiplier </a:t>
            </a:r>
            <a:r>
              <a:rPr lang="en-US" altLang="en-US" sz="1700" dirty="0" smtClean="0"/>
              <a:t>method</a:t>
            </a:r>
          </a:p>
          <a:p>
            <a:pPr lvl="1"/>
            <a:r>
              <a:rPr lang="en-IN" alt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Lagrange multipliers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Helvetica" panose="020B0604020202020204" pitchFamily="34" charset="0"/>
                <a:cs typeface="Helvetica" panose="020B0604020202020204" pitchFamily="34" charset="0"/>
              </a:rPr>
              <a:t>are 0 or +</a:t>
            </a:r>
            <a:r>
              <a:rPr lang="en-US" altLang="zh-CN" sz="17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</a:t>
            </a:r>
            <a:endParaRPr lang="en-US" altLang="en-US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2" name="Object 5"/>
              <p:cNvSpPr txBox="1">
                <a:spLocks noGrp="1"/>
              </p:cNvSpPr>
              <p:nvPr>
                <p:ph type="body" sz="quarter" idx="14"/>
              </p:nvPr>
            </p:nvSpPr>
            <p:spPr bwMode="auto">
              <a:xfrm>
                <a:off x="2895600" y="1143000"/>
                <a:ext cx="4953000" cy="3952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)≥1,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=1,2,...,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342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 bwMode="auto">
              <a:xfrm>
                <a:off x="2895600" y="1143000"/>
                <a:ext cx="4953000" cy="395287"/>
              </a:xfrm>
              <a:prstGeom prst="rect">
                <a:avLst/>
              </a:prstGeom>
              <a:blipFill rotWithShape="0">
                <a:blip r:embed="rId4"/>
                <a:stretch>
                  <a:fillRect l="-123" b="-203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3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834075"/>
              </p:ext>
            </p:extLst>
          </p:nvPr>
        </p:nvGraphicFramePr>
        <p:xfrm>
          <a:off x="3886200" y="1828800"/>
          <a:ext cx="21415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8" name="Equation" r:id="rId5" imgW="939800" imgH="419100" progId="Equation.3">
                  <p:embed/>
                </p:oleObj>
              </mc:Choice>
              <mc:Fallback>
                <p:oleObj name="Equation" r:id="rId5" imgW="939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828800"/>
                        <a:ext cx="21415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61343"/>
              </p:ext>
            </p:extLst>
          </p:nvPr>
        </p:nvGraphicFramePr>
        <p:xfrm>
          <a:off x="3200400" y="4191000"/>
          <a:ext cx="42672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9" name="Equation" r:id="rId7" imgW="1790700" imgH="482600" progId="Equation.3">
                  <p:embed/>
                </p:oleObj>
              </mc:Choice>
              <mc:Fallback>
                <p:oleObj name="Equation" r:id="rId7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191000"/>
                        <a:ext cx="42672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86378"/>
              </p:ext>
            </p:extLst>
          </p:nvPr>
        </p:nvGraphicFramePr>
        <p:xfrm>
          <a:off x="4114800" y="2895600"/>
          <a:ext cx="19383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0" name="Equation" r:id="rId9" imgW="850531" imgH="418918" progId="Equation.3">
                  <p:embed/>
                </p:oleObj>
              </mc:Choice>
              <mc:Fallback>
                <p:oleObj name="Equation" r:id="rId9" imgW="850531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95600"/>
                        <a:ext cx="19383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5638800" y="54102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5410200"/>
                <a:ext cx="5638800" cy="624082"/>
              </a:xfrm>
              <a:prstGeom prst="rect">
                <a:avLst/>
              </a:prstGeom>
              <a:blipFill rotWithShape="0">
                <a:blip r:embed="rId11"/>
                <a:stretch>
                  <a:fillRect l="-1399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5151"/>
            <a:ext cx="9321800" cy="764364"/>
          </a:xfrm>
        </p:spPr>
        <p:txBody>
          <a:bodyPr/>
          <a:lstStyle/>
          <a:p>
            <a:r>
              <a:rPr lang="en-US" altLang="en-US"/>
              <a:t>Learning Linear SVM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66800"/>
            <a:ext cx="89154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2406" y="1143000"/>
            <a:ext cx="46679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λ</a:t>
            </a:r>
            <a:r>
              <a:rPr lang="en-IN" sz="2400" dirty="0" smtClean="0"/>
              <a:t> </a:t>
            </a:r>
            <a:r>
              <a:rPr lang="en-IN" sz="2400" baseline="-25000" dirty="0" err="1" smtClean="0"/>
              <a:t>i</a:t>
            </a:r>
            <a:endParaRPr lang="en-IN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19800" y="3429000"/>
            <a:ext cx="457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λ</a:t>
            </a:r>
            <a:r>
              <a:rPr lang="en-IN" sz="2000" dirty="0" smtClean="0"/>
              <a:t> </a:t>
            </a:r>
            <a:r>
              <a:rPr lang="en-IN" sz="2000" baseline="-25000" dirty="0" err="1" smtClean="0"/>
              <a:t>i</a:t>
            </a:r>
            <a:endParaRPr lang="en-IN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943600" y="1143000"/>
            <a:ext cx="556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λ</a:t>
            </a:r>
            <a:r>
              <a:rPr lang="en-IN" sz="2400" baseline="-25000" dirty="0" err="1"/>
              <a:t>i</a:t>
            </a:r>
            <a:r>
              <a:rPr lang="en-IN" sz="2400" baseline="-25000" dirty="0" smtClean="0"/>
              <a:t> </a:t>
            </a:r>
            <a:r>
              <a:rPr lang="en-IN" sz="2400" dirty="0" smtClean="0"/>
              <a:t> is non-zero except for support vectors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05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Linear SVM</a:t>
            </a:r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22120985"/>
              </p:ext>
            </p:extLst>
          </p:nvPr>
        </p:nvGraphicFramePr>
        <p:xfrm>
          <a:off x="6781800" y="2743200"/>
          <a:ext cx="4038600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6" name="Visio" r:id="rId4" imgW="4051300" imgH="2349500" progId="Visio.Drawing.6">
                  <p:embed/>
                </p:oleObj>
              </mc:Choice>
              <mc:Fallback>
                <p:oleObj name="Visio" r:id="rId4" imgW="4051300" imgH="2349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743200"/>
                        <a:ext cx="4038600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656824"/>
              </p:ext>
            </p:extLst>
          </p:nvPr>
        </p:nvGraphicFramePr>
        <p:xfrm>
          <a:off x="838200" y="2057400"/>
          <a:ext cx="4648200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" name="Visio" r:id="rId6" imgW="6350000" imgH="4673600" progId="Visio.Drawing.6">
                  <p:embed/>
                </p:oleObj>
              </mc:Choice>
              <mc:Fallback>
                <p:oleObj name="Visio" r:id="rId6" imgW="6350000" imgH="4673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85" t="4062" r="5971"/>
                      <a:stretch>
                        <a:fillRect/>
                      </a:stretch>
                    </p:blipFill>
                    <p:spPr bwMode="auto">
                      <a:xfrm>
                        <a:off x="838200" y="2057400"/>
                        <a:ext cx="4648200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Oval 11"/>
          <p:cNvSpPr>
            <a:spLocks noChangeArrowheads="1"/>
          </p:cNvSpPr>
          <p:nvPr/>
        </p:nvSpPr>
        <p:spPr bwMode="auto">
          <a:xfrm>
            <a:off x="9829800" y="3048000"/>
            <a:ext cx="1066800" cy="6096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65" name="Line 12"/>
          <p:cNvSpPr>
            <a:spLocks noChangeShapeType="1"/>
          </p:cNvSpPr>
          <p:nvPr/>
        </p:nvSpPr>
        <p:spPr bwMode="auto">
          <a:xfrm flipH="1" flipV="1">
            <a:off x="9829800" y="1752600"/>
            <a:ext cx="3048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Text Box 13"/>
          <p:cNvSpPr txBox="1">
            <a:spLocks noChangeArrowheads="1"/>
          </p:cNvSpPr>
          <p:nvPr/>
        </p:nvSpPr>
        <p:spPr bwMode="auto">
          <a:xfrm>
            <a:off x="8839200" y="1371600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Support vectors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971800" y="3200400"/>
            <a:ext cx="39624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352800" y="3352800"/>
            <a:ext cx="3581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371600" y="2971800"/>
            <a:ext cx="3886200" cy="2133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71600" y="2362200"/>
            <a:ext cx="4038600" cy="2133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Linear SVM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/>
              <a:t>Decision boundary depends only on support vectors</a:t>
            </a:r>
          </a:p>
          <a:p>
            <a:pPr lvl="1"/>
            <a:r>
              <a:rPr lang="en-US" altLang="en-US"/>
              <a:t> If you have data set with same support vectors, decision boundary will not change</a:t>
            </a:r>
          </a:p>
          <a:p>
            <a:pPr lvl="2"/>
            <a:endParaRPr lang="en-US" altLang="en-US"/>
          </a:p>
          <a:p>
            <a:pPr lvl="1"/>
            <a:r>
              <a:rPr lang="en-US" altLang="en-US"/>
              <a:t>How to classify using SVM once </a:t>
            </a:r>
            <a:r>
              <a:rPr lang="en-US" altLang="en-US" b="1"/>
              <a:t>w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 are found? Given a test record, x</a:t>
            </a:r>
            <a:r>
              <a:rPr lang="en-US" altLang="en-US" baseline="-25000"/>
              <a:t>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638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942769074"/>
              </p:ext>
            </p:extLst>
          </p:nvPr>
        </p:nvGraphicFramePr>
        <p:xfrm>
          <a:off x="3124200" y="2971800"/>
          <a:ext cx="41910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Equation" r:id="rId4" imgW="1955800" imgH="482600" progId="Equation.3">
                  <p:embed/>
                </p:oleObj>
              </mc:Choice>
              <mc:Fallback>
                <p:oleObj name="Equation" r:id="rId4" imgW="195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971800"/>
                        <a:ext cx="41910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the problem is not linearly separable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2209800" y="1917700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3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17700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514600" y="2590800"/>
            <a:ext cx="4038600" cy="3124200"/>
            <a:chOff x="1584" y="1632"/>
            <a:chExt cx="2544" cy="1968"/>
          </a:xfrm>
        </p:grpSpPr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00200"/>
            <a:ext cx="10160000" cy="4724399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Introduce </a:t>
            </a:r>
            <a:r>
              <a:rPr lang="en-US" altLang="en-US" dirty="0"/>
              <a:t>slack variables</a:t>
            </a:r>
            <a:endParaRPr lang="en-US" altLang="en-US" sz="2000" dirty="0"/>
          </a:p>
          <a:p>
            <a:pPr lvl="1"/>
            <a:r>
              <a:rPr lang="en-US" altLang="en-US" sz="1800" dirty="0"/>
              <a:t> </a:t>
            </a:r>
            <a:r>
              <a:rPr lang="en-US" altLang="en-US" dirty="0"/>
              <a:t>Need to </a:t>
            </a:r>
            <a:r>
              <a:rPr lang="en-US" altLang="en-US" dirty="0" smtClean="0"/>
              <a:t>minimize</a:t>
            </a:r>
            <a:endParaRPr lang="en-US" altLang="en-US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800" dirty="0" smtClean="0"/>
          </a:p>
          <a:p>
            <a:pPr lvl="2">
              <a:lnSpc>
                <a:spcPct val="90000"/>
              </a:lnSpc>
            </a:pPr>
            <a:endParaRPr lang="en-US" altLang="en-US" sz="1800" dirty="0" smtClean="0"/>
          </a:p>
          <a:p>
            <a:pPr lvl="1"/>
            <a:r>
              <a:rPr lang="en-US" altLang="en-US" dirty="0"/>
              <a:t>s</a:t>
            </a:r>
            <a:r>
              <a:rPr lang="en-US" altLang="en-US" dirty="0" smtClean="0"/>
              <a:t>ubject to </a:t>
            </a:r>
            <a:endParaRPr lang="en-US" altLang="en-US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800" dirty="0"/>
          </a:p>
          <a:p>
            <a:pPr marL="457200" lvl="1" indent="0">
              <a:buNone/>
            </a:pPr>
            <a:r>
              <a:rPr lang="en-US" altLang="en-US" sz="2000" dirty="0"/>
              <a:t> </a:t>
            </a:r>
            <a:endParaRPr lang="en-US" altLang="en-US" sz="2000" dirty="0" smtClean="0"/>
          </a:p>
          <a:p>
            <a:pPr lvl="1"/>
            <a:r>
              <a:rPr lang="en-US" altLang="en-US" dirty="0" smtClean="0"/>
              <a:t>If </a:t>
            </a:r>
            <a:r>
              <a:rPr lang="en-US" altLang="en-US" dirty="0"/>
              <a:t>k is 1 or 2, this leads to similar objective function as linear SVM but with different </a:t>
            </a:r>
            <a:r>
              <a:rPr lang="en-US" altLang="en-US" dirty="0" smtClean="0"/>
              <a:t>constraints</a:t>
            </a:r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the problem is not linearly separable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224564"/>
              </p:ext>
            </p:extLst>
          </p:nvPr>
        </p:nvGraphicFramePr>
        <p:xfrm>
          <a:off x="3429000" y="3733800"/>
          <a:ext cx="53340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4" name="Equation" r:id="rId4" imgW="1993900" imgH="482600" progId="Equation.3">
                  <p:embed/>
                </p:oleObj>
              </mc:Choice>
              <mc:Fallback>
                <p:oleObj name="Equation" r:id="rId4" imgW="1993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733800"/>
                        <a:ext cx="53340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544913"/>
              </p:ext>
            </p:extLst>
          </p:nvPr>
        </p:nvGraphicFramePr>
        <p:xfrm>
          <a:off x="3657600" y="2362200"/>
          <a:ext cx="35877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Equation" r:id="rId6" imgW="1574800" imgH="457200" progId="Equation.3">
                  <p:embed/>
                </p:oleObj>
              </mc:Choice>
              <mc:Fallback>
                <p:oleObj name="Equation" r:id="rId6" imgW="1574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362200"/>
                        <a:ext cx="358775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Oval 6"/>
          <p:cNvSpPr>
            <a:spLocks noChangeArrowheads="1"/>
          </p:cNvSpPr>
          <p:nvPr/>
        </p:nvSpPr>
        <p:spPr bwMode="auto">
          <a:xfrm>
            <a:off x="7696200" y="3733800"/>
            <a:ext cx="11430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38" name="Oval 7"/>
          <p:cNvSpPr>
            <a:spLocks noChangeArrowheads="1"/>
          </p:cNvSpPr>
          <p:nvPr/>
        </p:nvSpPr>
        <p:spPr bwMode="auto">
          <a:xfrm>
            <a:off x="7543800" y="4267200"/>
            <a:ext cx="1295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the </a:t>
            </a:r>
            <a:r>
              <a:rPr lang="en-US" altLang="en-US" dirty="0" err="1"/>
              <a:t>hyperplane</a:t>
            </a:r>
            <a:r>
              <a:rPr lang="en-US" altLang="en-US" dirty="0"/>
              <a:t> that optimizes both factors</a:t>
            </a:r>
          </a:p>
          <a:p>
            <a:endParaRPr lang="en-IN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749830"/>
              </p:ext>
            </p:extLst>
          </p:nvPr>
        </p:nvGraphicFramePr>
        <p:xfrm>
          <a:off x="2743200" y="1676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76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What if decision boundary is not linear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pic>
        <p:nvPicPr>
          <p:cNvPr id="20483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6154"/>
          <a:stretch>
            <a:fillRect/>
          </a:stretch>
        </p:blipFill>
        <p:spPr>
          <a:xfrm>
            <a:off x="3200400" y="1600200"/>
            <a:ext cx="4648200" cy="3562350"/>
          </a:xfrm>
          <a:noFill/>
        </p:spPr>
      </p:pic>
      <p:pic>
        <p:nvPicPr>
          <p:cNvPr id="20484" name="Picture 1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5181600"/>
            <a:ext cx="8191982" cy="1447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587"/>
          <a:stretch/>
        </p:blipFill>
        <p:spPr>
          <a:xfrm>
            <a:off x="1676400" y="1219200"/>
            <a:ext cx="7848600" cy="50277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64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1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Transform data into higher dimensional space</a:t>
            </a:r>
          </a:p>
          <a:p>
            <a:endParaRPr lang="en-IN" dirty="0"/>
          </a:p>
        </p:txBody>
      </p:sp>
      <p:pic>
        <p:nvPicPr>
          <p:cNvPr id="21507" name="Picture 1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0" y="2743200"/>
            <a:ext cx="5254884" cy="636587"/>
          </a:xfrm>
          <a:noFill/>
        </p:spPr>
      </p:pic>
      <p:pic>
        <p:nvPicPr>
          <p:cNvPr id="21508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>
          <a:xfrm>
            <a:off x="990600" y="1752600"/>
            <a:ext cx="4876800" cy="3886200"/>
          </a:xfrm>
          <a:noFill/>
        </p:spPr>
      </p:pic>
      <p:pic>
        <p:nvPicPr>
          <p:cNvPr id="21509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599" y="1905000"/>
            <a:ext cx="4583571" cy="838200"/>
          </a:xfrm>
          <a:noFill/>
        </p:spPr>
      </p:pic>
      <p:pic>
        <p:nvPicPr>
          <p:cNvPr id="21510" name="Picture 1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4328" y="3352800"/>
            <a:ext cx="6317672" cy="762000"/>
          </a:xfrm>
          <a:noFill/>
        </p:spPr>
      </p:pic>
      <p:graphicFrame>
        <p:nvGraphicFramePr>
          <p:cNvPr id="215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15883342"/>
              </p:ext>
            </p:extLst>
          </p:nvPr>
        </p:nvGraphicFramePr>
        <p:xfrm>
          <a:off x="7543800" y="5410200"/>
          <a:ext cx="29718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Equation" r:id="rId8" imgW="1028254" imgH="203112" progId="Equation.3">
                  <p:embed/>
                </p:oleObj>
              </mc:Choice>
              <mc:Fallback>
                <p:oleObj name="Equation" r:id="rId8" imgW="102825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410200"/>
                        <a:ext cx="29718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16"/>
          <p:cNvSpPr txBox="1">
            <a:spLocks noChangeArrowheads="1"/>
          </p:cNvSpPr>
          <p:nvPr/>
        </p:nvSpPr>
        <p:spPr bwMode="auto">
          <a:xfrm>
            <a:off x="6553200" y="4953001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Decision boundary: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/>
              <a:t>w</a:t>
            </a:r>
            <a:r>
              <a:rPr lang="en-US" altLang="en-US" dirty="0" smtClean="0"/>
              <a:t>hich </a:t>
            </a:r>
            <a:r>
              <a:rPr lang="en-US" altLang="en-US" dirty="0"/>
              <a:t>leads to the same set of equations (but involve </a:t>
            </a:r>
            <a:r>
              <a:rPr lang="en-US" altLang="en-US" dirty="0">
                <a:sym typeface="Symbol" panose="05050102010706020507" pitchFamily="18" charset="2"/>
              </a:rPr>
              <a:t>(x) instead of x)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Optimization Problem</a:t>
            </a:r>
            <a:endParaRPr lang="en-IN" dirty="0"/>
          </a:p>
        </p:txBody>
      </p:sp>
      <p:pic>
        <p:nvPicPr>
          <p:cNvPr id="22531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r="6897"/>
          <a:stretch>
            <a:fillRect/>
          </a:stretch>
        </p:blipFill>
        <p:spPr>
          <a:xfrm>
            <a:off x="1219200" y="3733800"/>
            <a:ext cx="4789714" cy="1066800"/>
          </a:xfrm>
          <a:noFill/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5"/>
          <a:stretch>
            <a:fillRect/>
          </a:stretch>
        </p:blipFill>
        <p:spPr>
          <a:xfrm>
            <a:off x="2667000" y="1600200"/>
            <a:ext cx="5283200" cy="1219200"/>
          </a:xfrm>
          <a:noFill/>
        </p:spPr>
      </p:pic>
      <p:pic>
        <p:nvPicPr>
          <p:cNvPr id="22533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b="11021"/>
          <a:stretch>
            <a:fillRect/>
          </a:stretch>
        </p:blipFill>
        <p:spPr>
          <a:xfrm>
            <a:off x="6324600" y="3657600"/>
            <a:ext cx="5000263" cy="1524000"/>
          </a:xfrm>
          <a:noFill/>
        </p:spPr>
      </p:pic>
      <p:pic>
        <p:nvPicPr>
          <p:cNvPr id="225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3355"/>
          <a:stretch>
            <a:fillRect/>
          </a:stretch>
        </p:blipFill>
        <p:spPr bwMode="auto">
          <a:xfrm>
            <a:off x="2438400" y="5410200"/>
            <a:ext cx="6948703" cy="914400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 smtClean="0"/>
              <a:t>What </a:t>
            </a:r>
            <a:r>
              <a:rPr lang="en-US" altLang="en-US" sz="2000" dirty="0"/>
              <a:t>type of mapping function </a:t>
            </a:r>
            <a:r>
              <a:rPr lang="en-US" altLang="en-US" sz="2000" dirty="0">
                <a:sym typeface="Symbol" panose="05050102010706020507" pitchFamily="18" charset="2"/>
              </a:rPr>
              <a:t> should be used?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How to do the computation in high dimensional space?</a:t>
            </a:r>
          </a:p>
          <a:p>
            <a:pPr lvl="1"/>
            <a:r>
              <a:rPr lang="en-US" altLang="en-US" sz="1800" dirty="0">
                <a:sym typeface="Symbol" panose="05050102010706020507" pitchFamily="18" charset="2"/>
              </a:rPr>
              <a:t> Most computations involve dot product (x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sym typeface="Symbol" panose="05050102010706020507" pitchFamily="18" charset="2"/>
              </a:rPr>
              <a:t>) (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>
                <a:sym typeface="Symbol" panose="05050102010706020507" pitchFamily="18" charset="2"/>
              </a:rPr>
              <a:t>) </a:t>
            </a:r>
          </a:p>
          <a:p>
            <a:pPr lvl="1"/>
            <a:r>
              <a:rPr lang="en-US" altLang="en-US" sz="1800" dirty="0">
                <a:sym typeface="Symbol" panose="05050102010706020507" pitchFamily="18" charset="2"/>
              </a:rPr>
              <a:t> Curse of dimensionality?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Issues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Kernel Trick:</a:t>
            </a:r>
          </a:p>
          <a:p>
            <a:pPr lvl="1">
              <a:spcAft>
                <a:spcPts val="1000"/>
              </a:spcAft>
            </a:pPr>
            <a:r>
              <a:rPr lang="en-US" altLang="en-US" sz="1800" dirty="0">
                <a:sym typeface="Symbol" panose="05050102010706020507" pitchFamily="18" charset="2"/>
              </a:rPr>
              <a:t>(x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sym typeface="Symbol" panose="05050102010706020507" pitchFamily="18" charset="2"/>
              </a:rPr>
              <a:t>) (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>
                <a:sym typeface="Symbol" panose="05050102010706020507" pitchFamily="18" charset="2"/>
              </a:rPr>
              <a:t>) = </a:t>
            </a:r>
            <a:r>
              <a:rPr lang="en-US" altLang="en-US" sz="1800" dirty="0"/>
              <a:t>K(</a:t>
            </a:r>
            <a:r>
              <a:rPr lang="en-US" altLang="en-US" sz="1800" dirty="0">
                <a:sym typeface="Symbol" panose="05050102010706020507" pitchFamily="18" charset="2"/>
              </a:rPr>
              <a:t>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/>
              <a:t>, 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/>
              <a:t>) </a:t>
            </a:r>
            <a:endParaRPr lang="en-US" altLang="en-US" sz="1800" dirty="0">
              <a:sym typeface="Symbol" panose="05050102010706020507" pitchFamily="18" charset="2"/>
            </a:endParaRPr>
          </a:p>
          <a:p>
            <a:pPr lvl="1">
              <a:spcAft>
                <a:spcPts val="1000"/>
              </a:spcAft>
            </a:pPr>
            <a:r>
              <a:rPr lang="en-US" altLang="en-US" sz="1800" dirty="0"/>
              <a:t>K(</a:t>
            </a:r>
            <a:r>
              <a:rPr lang="en-US" altLang="en-US" sz="1800" dirty="0">
                <a:sym typeface="Symbol" panose="05050102010706020507" pitchFamily="18" charset="2"/>
              </a:rPr>
              <a:t>x</a:t>
            </a:r>
            <a:r>
              <a:rPr lang="en-US" altLang="en-US" sz="1800" baseline="-25000" dirty="0">
                <a:sym typeface="Symbol" panose="05050102010706020507" pitchFamily="18" charset="2"/>
              </a:rPr>
              <a:t>i</a:t>
            </a:r>
            <a:r>
              <a:rPr lang="en-US" altLang="en-US" sz="1800" dirty="0"/>
              <a:t>, </a:t>
            </a:r>
            <a:r>
              <a:rPr lang="en-US" altLang="en-US" sz="1800" dirty="0" err="1">
                <a:sym typeface="Symbol" panose="05050102010706020507" pitchFamily="18" charset="2"/>
              </a:rPr>
              <a:t>x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800" dirty="0"/>
              <a:t>) is a kernel function (expressed in terms of the coordinates in the original space)</a:t>
            </a:r>
            <a:endParaRPr lang="en-US" altLang="en-US" sz="2000" dirty="0"/>
          </a:p>
          <a:p>
            <a:pPr lvl="2">
              <a:spcAft>
                <a:spcPts val="1000"/>
              </a:spcAft>
            </a:pPr>
            <a:r>
              <a:rPr lang="en-US" altLang="en-US" sz="1800" dirty="0"/>
              <a:t> Examples: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3124200"/>
            <a:ext cx="4038600" cy="16573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Nonlinear SVM</a:t>
            </a:r>
          </a:p>
        </p:txBody>
      </p:sp>
      <p:pic>
        <p:nvPicPr>
          <p:cNvPr id="25602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1600200"/>
            <a:ext cx="5638800" cy="4227513"/>
          </a:xfrm>
          <a:noFill/>
        </p:spPr>
      </p:pic>
      <p:sp>
        <p:nvSpPr>
          <p:cNvPr id="25603" name="Text Box 12"/>
          <p:cNvSpPr txBox="1">
            <a:spLocks noChangeArrowheads="1"/>
          </p:cNvSpPr>
          <p:nvPr/>
        </p:nvSpPr>
        <p:spPr bwMode="auto">
          <a:xfrm>
            <a:off x="3124200" y="5867400"/>
            <a:ext cx="563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SVM with polynomial degree 2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Advantages of using kernel:</a:t>
            </a:r>
          </a:p>
          <a:p>
            <a:pPr lvl="1"/>
            <a:r>
              <a:rPr lang="en-US" altLang="en-US" dirty="0"/>
              <a:t>Don’t have to know the mapping function </a:t>
            </a:r>
            <a:r>
              <a:rPr lang="en-US" altLang="en-US" dirty="0">
                <a:sym typeface="Symbol" panose="05050102010706020507" pitchFamily="18" charset="2"/>
              </a:rPr>
              <a:t>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Computing dot product (x</a:t>
            </a:r>
            <a:r>
              <a:rPr lang="en-US" altLang="en-US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) (</a:t>
            </a:r>
            <a:r>
              <a:rPr lang="en-US" altLang="en-US" dirty="0" err="1">
                <a:sym typeface="Symbol" panose="05050102010706020507" pitchFamily="18" charset="2"/>
              </a:rPr>
              <a:t>x</a:t>
            </a:r>
            <a:r>
              <a:rPr lang="en-US" altLang="en-US" baseline="-25000" dirty="0" err="1">
                <a:sym typeface="Symbol" panose="05050102010706020507" pitchFamily="18" charset="2"/>
              </a:rPr>
              <a:t>j</a:t>
            </a:r>
            <a:r>
              <a:rPr lang="en-US" altLang="en-US" dirty="0">
                <a:sym typeface="Symbol" panose="05050102010706020507" pitchFamily="18" charset="2"/>
              </a:rPr>
              <a:t>) in the original space avoids curse of dimensionality</a:t>
            </a:r>
          </a:p>
          <a:p>
            <a:pPr lvl="2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Not all functions can be kernels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Must make sure there is a corresponding  in some high-dimensional space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Mercer’s theorem (see textbook)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a typeface="ＭＳ Ｐゴシック" pitchFamily="34" charset="-128"/>
              </a:rPr>
              <a:t>Summary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Robust to isolated noise points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Handle missing values by ignoring the instance during probability estimate calculations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Robust to irrelevant attributes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Redundant and correlated attributes will violate class conditional </a:t>
            </a:r>
            <a:r>
              <a:rPr lang="en-US" dirty="0" smtClean="0">
                <a:cs typeface="+mn-cs"/>
              </a:rPr>
              <a:t>assumption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Comparison and Applicability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sz="2800" dirty="0" smtClean="0"/>
              <a:t>Comparison and Applicability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 and Cons</a:t>
            </a:r>
          </a:p>
          <a:p>
            <a:pPr lvl="1"/>
            <a:r>
              <a:rPr lang="en-US" dirty="0" smtClean="0"/>
              <a:t>Naïve Bayes Classifier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Support Vector Machines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190"/>
          <a:stretch/>
        </p:blipFill>
        <p:spPr>
          <a:xfrm>
            <a:off x="1524000" y="914400"/>
            <a:ext cx="8610600" cy="55416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0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Generative </a:t>
            </a:r>
            <a:r>
              <a:rPr dirty="0"/>
              <a:t>vs. </a:t>
            </a:r>
            <a:r>
              <a:rPr spc="-4" dirty="0"/>
              <a:t>Discriminative</a:t>
            </a:r>
            <a:r>
              <a:rPr spc="35" dirty="0"/>
              <a:t> </a:t>
            </a:r>
            <a:r>
              <a:rPr spc="-4" dirty="0"/>
              <a:t>Classifiers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pPr marL="11206">
              <a:spcBef>
                <a:spcPts val="88"/>
              </a:spcBef>
            </a:pPr>
            <a:r>
              <a:rPr lang="en-IN" spc="-9" dirty="0">
                <a:latin typeface="Helvetica" panose="020B0604020202020204" pitchFamily="34" charset="0"/>
                <a:cs typeface="Helvetica" panose="020B0604020202020204" pitchFamily="34" charset="0"/>
              </a:rPr>
              <a:t>Training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classifiers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involves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estimating f: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 -&gt; Y</a:t>
            </a:r>
            <a:r>
              <a:rPr lang="en-IN" spc="-1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n-IN" spc="1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P(Y|X)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5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206"/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Generative classifiers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like Naïve</a:t>
            </a:r>
            <a:r>
              <a:rPr lang="en-IN" spc="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Bayes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Assume some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functional form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probabilities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P(X|Y),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P(X)</a:t>
            </a: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Estimate parameters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P(X|Y),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P(X)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directly from training</a:t>
            </a:r>
            <a:r>
              <a:rPr lang="en-IN" spc="8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1840" lvl="1" indent="-403433">
              <a:tabLst>
                <a:tab pos="414079" algn="l"/>
                <a:tab pos="41464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Use Bayes rule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to calculate P(Y|X=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x</a:t>
            </a:r>
            <a:r>
              <a:rPr lang="en-IN" baseline="-21367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40"/>
              </a:spcBef>
              <a:buFont typeface="Arial"/>
              <a:buChar char="•"/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206"/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Discriminative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classifiers like Logistic</a:t>
            </a:r>
            <a:r>
              <a:rPr lang="en-IN" spc="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regression, support vector machine</a:t>
            </a:r>
          </a:p>
          <a:p>
            <a:pPr marL="468406" lvl="1"/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Assume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functional form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f: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X -&gt; Y</a:t>
            </a: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68406" lvl="1"/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Estimate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IN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mapping function f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directly from training</a:t>
            </a:r>
            <a:r>
              <a:rPr lang="en-IN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4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0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</a:t>
            </a:r>
            <a:r>
              <a:rPr lang="en-IN" dirty="0" smtClean="0"/>
              <a:t>Bayes Generative Model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657861" cy="2666999"/>
          </a:xfrm>
        </p:spPr>
        <p:txBody>
          <a:bodyPr>
            <a:noAutofit/>
          </a:bodyPr>
          <a:lstStyle/>
          <a:p>
            <a:r>
              <a:rPr lang="en-US" dirty="0"/>
              <a:t>Naïve Bayes classifier uses likelihood and prior probability to calculate conditional probability of the class</a:t>
            </a:r>
            <a:endParaRPr lang="en-US" baseline="-25000" dirty="0"/>
          </a:p>
          <a:p>
            <a:r>
              <a:rPr lang="en-US" dirty="0"/>
              <a:t>Likelihood is based on joint probability, which is the core principle of probabilistic generative model</a:t>
            </a:r>
          </a:p>
          <a:p>
            <a:r>
              <a:rPr lang="en-US" dirty="0"/>
              <a:t>Naïve Bayes simplifies the calculation of likelihood by the assumption of conditional independence among input parameters</a:t>
            </a:r>
          </a:p>
          <a:p>
            <a:r>
              <a:rPr lang="en-US" dirty="0"/>
              <a:t>Each parameter’s likelihood is determined using joint probability of the input parameter and the output label 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1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Bayes – </a:t>
            </a:r>
            <a:r>
              <a:rPr lang="en-IN" dirty="0" smtClean="0"/>
              <a:t>Advantages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Autofit/>
          </a:bodyPr>
          <a:lstStyle/>
          <a:p>
            <a:r>
              <a:rPr lang="en-US" dirty="0"/>
              <a:t>Algorithm is simple to implement and fast</a:t>
            </a:r>
          </a:p>
          <a:p>
            <a:r>
              <a:rPr lang="en-US" dirty="0"/>
              <a:t>If conditional independence holds, it will converge quickly than other methods</a:t>
            </a:r>
          </a:p>
          <a:p>
            <a:pPr lvl="1"/>
            <a:r>
              <a:rPr lang="en-US" dirty="0"/>
              <a:t>Even in cases where conditional independence doesn’t hold, its results are quite acceptable</a:t>
            </a:r>
          </a:p>
          <a:p>
            <a:r>
              <a:rPr lang="en-US" dirty="0"/>
              <a:t>Needs less training data (due to conditional independence assumption)</a:t>
            </a:r>
          </a:p>
          <a:p>
            <a:r>
              <a:rPr lang="en-IN" dirty="0"/>
              <a:t>Highly scalable, scales linearly with the number of predictors and </a:t>
            </a:r>
            <a:r>
              <a:rPr lang="en-IN" dirty="0" smtClean="0"/>
              <a:t>training </a:t>
            </a:r>
            <a:r>
              <a:rPr lang="en-IN" dirty="0"/>
              <a:t>points</a:t>
            </a:r>
          </a:p>
          <a:p>
            <a:r>
              <a:rPr lang="en-IN" dirty="0"/>
              <a:t>Can be used for both binary and multi-class classification problems</a:t>
            </a:r>
          </a:p>
          <a:p>
            <a:r>
              <a:rPr lang="en-IN" dirty="0"/>
              <a:t>Handles continuous and discrete data</a:t>
            </a:r>
          </a:p>
          <a:p>
            <a:r>
              <a:rPr lang="en-IN" dirty="0"/>
              <a:t>Not sensitive to irrelevant features</a:t>
            </a:r>
          </a:p>
          <a:p>
            <a:r>
              <a:rPr lang="en-IN" dirty="0"/>
              <a:t>Doesn’t overfit the data due to small model size (compared to other algorithms like Random Forest)</a:t>
            </a:r>
          </a:p>
          <a:p>
            <a:r>
              <a:rPr lang="en-IN" dirty="0"/>
              <a:t>Handles missing values well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Naïve Bayes – </a:t>
            </a:r>
            <a:r>
              <a:rPr lang="en-IN" dirty="0" smtClean="0"/>
              <a:t>When to use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training data is small</a:t>
            </a:r>
          </a:p>
          <a:p>
            <a:r>
              <a:rPr lang="en-US" dirty="0"/>
              <a:t>When the features are conditionally independent (mostly)</a:t>
            </a:r>
          </a:p>
          <a:p>
            <a:r>
              <a:rPr lang="en-US" dirty="0" smtClean="0"/>
              <a:t>When </a:t>
            </a:r>
            <a:r>
              <a:rPr lang="en-US" dirty="0"/>
              <a:t>we have large number of features with minimal data set</a:t>
            </a:r>
          </a:p>
          <a:p>
            <a:pPr lvl="1"/>
            <a:r>
              <a:rPr lang="en-US" dirty="0"/>
              <a:t>Ex: Text classification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Naïve Bayes versus Logistic Regression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2728913"/>
          </a:xfrm>
        </p:spPr>
        <p:txBody>
          <a:bodyPr>
            <a:normAutofit/>
          </a:bodyPr>
          <a:lstStyle/>
          <a:p>
            <a:r>
              <a:rPr lang="en-US" dirty="0" smtClean="0"/>
              <a:t>Naïve Bayes are Generative Models </a:t>
            </a:r>
          </a:p>
          <a:p>
            <a:r>
              <a:rPr lang="en-US" dirty="0" smtClean="0"/>
              <a:t>Logistic Regression are Discriminative  Models</a:t>
            </a:r>
          </a:p>
          <a:p>
            <a:r>
              <a:rPr lang="en-US" dirty="0" smtClean="0"/>
              <a:t>When </a:t>
            </a:r>
            <a:r>
              <a:rPr lang="en-US" dirty="0"/>
              <a:t>the training size reaches </a:t>
            </a:r>
            <a:r>
              <a:rPr lang="en-US" dirty="0" smtClean="0"/>
              <a:t>infinity, logistic </a:t>
            </a:r>
            <a:r>
              <a:rPr lang="en-US" dirty="0"/>
              <a:t>regression performs better than the generative model Naive Bayes</a:t>
            </a:r>
            <a:r>
              <a:rPr lang="en-US" dirty="0" smtClean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Logistic Regression and </a:t>
            </a:r>
            <a:br>
              <a:rPr lang="en-US" sz="3200" b="1" dirty="0"/>
            </a:br>
            <a:r>
              <a:rPr lang="en-US" sz="3200" b="1" dirty="0"/>
              <a:t>Gaussian Naïve Bayes Classifier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1447800"/>
            <a:ext cx="868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Interestingly, the parametric form of P(Y|X) used by Logistic Regression is precisely the form implied by the assumptions of a Gaussian Naive Bayes classiﬁer.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Therefore, we can view Logistic Regression as a closely related alternative to GNB, though the two can produce different results in many cases</a:t>
            </a:r>
          </a:p>
        </p:txBody>
      </p:sp>
    </p:spTree>
    <p:extLst>
      <p:ext uri="{BB962C8B-B14F-4D97-AF65-F5344CB8AC3E}">
        <p14:creationId xmlns:p14="http://schemas.microsoft.com/office/powerpoint/2010/main" val="1212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Parameter estimation of generic logistic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990600" y="1706820"/>
            <a:ext cx="944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Logistic Regression holds in many problem settings beyond the GNB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General method required for estimating it in a more broad range of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many cases we may suspect the GNB assumptions are not perfectly satisﬁed.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may wish to estimate the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wi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parameters directly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2010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SVM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dirty="0"/>
              <a:t>The learning problem is formulated as a convex optimization problem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Efficient algorithms are available to find the global minima 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Many of the other methods use greedy approaches and find locally optimal solutions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High computational complexity for building the </a:t>
            </a:r>
            <a:r>
              <a:rPr lang="en-US" altLang="en-US" dirty="0" smtClean="0"/>
              <a:t>model</a:t>
            </a:r>
          </a:p>
          <a:p>
            <a:pPr>
              <a:spcAft>
                <a:spcPts val="300"/>
              </a:spcAft>
            </a:pPr>
            <a:r>
              <a:rPr lang="en-US" altLang="en-US" dirty="0" smtClean="0"/>
              <a:t>Robust </a:t>
            </a:r>
            <a:r>
              <a:rPr lang="en-US" altLang="en-US" dirty="0"/>
              <a:t>to noise</a:t>
            </a:r>
          </a:p>
          <a:p>
            <a:pPr>
              <a:spcAft>
                <a:spcPts val="300"/>
              </a:spcAft>
            </a:pPr>
            <a:r>
              <a:rPr lang="en-US" altLang="en-US" dirty="0" err="1"/>
              <a:t>Overfitting</a:t>
            </a:r>
            <a:r>
              <a:rPr lang="en-US" altLang="en-US" dirty="0"/>
              <a:t> is handled by maximizing the margin of the decision </a:t>
            </a:r>
            <a:r>
              <a:rPr lang="en-US" altLang="en-US" dirty="0" smtClean="0"/>
              <a:t>boundary</a:t>
            </a:r>
          </a:p>
          <a:p>
            <a:pPr lvl="1">
              <a:spcAft>
                <a:spcPts val="300"/>
              </a:spcAft>
            </a:pPr>
            <a:r>
              <a:rPr lang="en-US" altLang="en-US" dirty="0" smtClean="0"/>
              <a:t>In </a:t>
            </a:r>
            <a:r>
              <a:rPr lang="en-US" altLang="en-US" dirty="0"/>
              <a:t>some sense, the </a:t>
            </a:r>
            <a:r>
              <a:rPr lang="en-US" altLang="en-US" i="1" dirty="0"/>
              <a:t>best</a:t>
            </a:r>
            <a:r>
              <a:rPr lang="en-US" altLang="en-US" dirty="0"/>
              <a:t> linear model for classification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>
              <a:spcAft>
                <a:spcPts val="300"/>
              </a:spcAft>
            </a:pPr>
            <a:r>
              <a:rPr lang="en-US" altLang="en-US" dirty="0"/>
              <a:t>SVM can handle irrelevant and redundant </a:t>
            </a:r>
            <a:r>
              <a:rPr lang="en-US" altLang="en-US" dirty="0" smtClean="0"/>
              <a:t>data better </a:t>
            </a:r>
            <a:r>
              <a:rPr lang="en-US" altLang="en-US" dirty="0"/>
              <a:t>than many other techniques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The user needs to provide the type of kernel function and cost function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Difficult to handle missing </a:t>
            </a:r>
            <a:r>
              <a:rPr lang="en-US" altLang="en-US" dirty="0" smtClean="0"/>
              <a:t>values</a:t>
            </a:r>
            <a:endParaRPr lang="en-US" altLang="en-US" dirty="0"/>
          </a:p>
          <a:p>
            <a:pPr>
              <a:spcAft>
                <a:spcPts val="300"/>
              </a:spcAft>
            </a:pPr>
            <a:r>
              <a:rPr lang="en-US" altLang="en-US" dirty="0"/>
              <a:t>What about categorical variables</a:t>
            </a:r>
            <a:r>
              <a:rPr lang="en-US" altLang="en-US" dirty="0" smtClean="0"/>
              <a:t>?</a:t>
            </a:r>
          </a:p>
          <a:p>
            <a:pPr lvl="1">
              <a:spcAft>
                <a:spcPts val="300"/>
              </a:spcAft>
            </a:pPr>
            <a:r>
              <a:rPr lang="en-US" altLang="en-US" dirty="0" smtClean="0"/>
              <a:t>Needs to be mapped to some metric space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en-US" dirty="0" smtClean="0"/>
              <a:t>Computationally expensive for large training data with many attributes</a:t>
            </a:r>
            <a:endParaRPr lang="en-US" altLang="en-US" dirty="0"/>
          </a:p>
          <a:p>
            <a:pPr>
              <a:spcAft>
                <a:spcPts val="300"/>
              </a:spcAft>
            </a:pPr>
            <a:endParaRPr lang="en-US" alt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Classification Model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378"/>
          <a:stretch/>
        </p:blipFill>
        <p:spPr>
          <a:xfrm>
            <a:off x="1523999" y="1066800"/>
            <a:ext cx="8383491" cy="52577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6774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458200" y="5105400"/>
            <a:ext cx="914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-</a:t>
            </a:r>
            <a:r>
              <a:rPr lang="el-GR" sz="2400" dirty="0" smtClean="0"/>
              <a:t>αλθ</a:t>
            </a:r>
            <a:r>
              <a:rPr lang="en-IN" sz="2800" baseline="-25000" dirty="0" smtClean="0"/>
              <a:t>j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937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786"/>
          <a:stretch/>
        </p:blipFill>
        <p:spPr>
          <a:xfrm>
            <a:off x="1295400" y="1066800"/>
            <a:ext cx="8382000" cy="5356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Regression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677400" y="60960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620000" y="3352800"/>
            <a:ext cx="762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-</a:t>
            </a:r>
            <a:r>
              <a:rPr lang="el-GR" dirty="0" smtClean="0"/>
              <a:t>αλθ</a:t>
            </a:r>
            <a:r>
              <a:rPr lang="en-IN" sz="2000" baseline="-25000" dirty="0" smtClean="0"/>
              <a:t>j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454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Lasso Regularization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5943600" cy="1034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124200"/>
            <a:ext cx="7000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0800" y="4126468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</a:t>
            </a:r>
            <a:r>
              <a:rPr lang="en-IN" dirty="0" err="1" smtClean="0"/>
              <a:t>Vs</a:t>
            </a:r>
            <a:r>
              <a:rPr lang="en-IN" dirty="0" smtClean="0"/>
              <a:t> Lasso Regularization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9220200" y="3581400"/>
            <a:ext cx="152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69723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5" y="3352800"/>
            <a:ext cx="6924675" cy="33242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220200" y="3616657"/>
            <a:ext cx="1524000" cy="8791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914400" y="1295400"/>
            <a:ext cx="1295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4114800" y="1295400"/>
            <a:ext cx="1600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5943600" y="3581400"/>
            <a:ext cx="1600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914400" y="1219200"/>
            <a:ext cx="1295400" cy="990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191000" y="1219200"/>
            <a:ext cx="1295400" cy="990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5943600" y="3581400"/>
            <a:ext cx="1295400" cy="8499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066800" y="1295400"/>
            <a:ext cx="1100662" cy="871954"/>
            <a:chOff x="1286933" y="4495800"/>
            <a:chExt cx="1100662" cy="87195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74800" y="4753707"/>
              <a:ext cx="6832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endParaRPr lang="en-IN" sz="16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00200" y="5029200"/>
              <a:ext cx="78739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100</a:t>
              </a:r>
              <a:endParaRPr lang="en-IN" sz="16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43400" y="1295400"/>
            <a:ext cx="1081674" cy="871954"/>
            <a:chOff x="1286933" y="4495800"/>
            <a:chExt cx="1081674" cy="87195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574800" y="4753707"/>
              <a:ext cx="7938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r>
                <a:rPr lang="en-IN" sz="1600" baseline="30000" dirty="0" smtClean="0"/>
                <a:t>-5</a:t>
              </a:r>
              <a:endParaRPr lang="en-IN" sz="1600" baseline="30000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064237" y="3547646"/>
            <a:ext cx="1022363" cy="871954"/>
            <a:chOff x="1286933" y="4495800"/>
            <a:chExt cx="1022363" cy="87195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574800" y="4753707"/>
              <a:ext cx="7344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0.1</a:t>
              </a:r>
              <a:endParaRPr lang="en-IN" sz="1600" dirty="0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372600" y="3581400"/>
            <a:ext cx="1081674" cy="871954"/>
            <a:chOff x="1286933" y="4495800"/>
            <a:chExt cx="1081674" cy="871954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574800" y="4753707"/>
              <a:ext cx="7938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10</a:t>
              </a:r>
              <a:r>
                <a:rPr lang="en-IN" sz="1600" baseline="30000" dirty="0" smtClean="0"/>
                <a:t>-7</a:t>
              </a:r>
              <a:endParaRPr lang="en-IN" sz="1600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0200" y="44958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0</a:t>
              </a:r>
              <a:endParaRPr lang="en-IN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00200" y="5029200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λ</a:t>
              </a:r>
              <a:r>
                <a:rPr lang="en-IN" sz="1600" dirty="0" smtClean="0"/>
                <a:t> = 1</a:t>
              </a:r>
              <a:endParaRPr lang="en-IN" sz="16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52800" y="42672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Ridge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34400" y="28956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Lasso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Early Stopping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Stop training once error on the validation set starts showing an upward trend, even if the error on the training set keeps decreasing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Do Not Over train to prevent </a:t>
            </a:r>
            <a:r>
              <a:rPr lang="en-IN" dirty="0" err="1" smtClean="0"/>
              <a:t>overfitting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2209800"/>
            <a:ext cx="651600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Bias Variance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br>
              <a:rPr lang="en-US" dirty="0" smtClean="0"/>
            </a:br>
            <a:r>
              <a:rPr lang="en-US" sz="2400" dirty="0" smtClean="0"/>
              <a:t>Bias Variance Decomposition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0" y="1828801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Overfitting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of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Effect of Training data size on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overfitting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Ridge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05155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066800" y="1371600"/>
            <a:ext cx="10160000" cy="37338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800" dirty="0"/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What is Bias,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Variance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Sources of generalization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error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Bias Variance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Tradeoff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/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Bias Variance Decomposition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Bias: </a:t>
            </a:r>
            <a:r>
              <a:rPr lang="en-US" dirty="0"/>
              <a:t>difference between </a:t>
            </a:r>
            <a:br>
              <a:rPr lang="en-US" dirty="0"/>
            </a:br>
            <a:r>
              <a:rPr lang="en-US" sz="1600" b="1" dirty="0">
                <a:solidFill>
                  <a:srgbClr val="00B050"/>
                </a:solidFill>
              </a:rPr>
              <a:t>what you expect to </a:t>
            </a:r>
            <a:r>
              <a:rPr lang="en-US" sz="1600" b="1" dirty="0" smtClean="0">
                <a:solidFill>
                  <a:srgbClr val="00B050"/>
                </a:solidFill>
              </a:rPr>
              <a:t>learn (“average” hypothesis)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0070C0"/>
                </a:solidFill>
              </a:rPr>
              <a:t>truth</a:t>
            </a:r>
          </a:p>
          <a:p>
            <a:pPr lvl="1"/>
            <a:r>
              <a:rPr lang="en-US" dirty="0"/>
              <a:t>Measures how well you expect to represent true solution</a:t>
            </a:r>
          </a:p>
          <a:p>
            <a:pPr lvl="1"/>
            <a:r>
              <a:rPr lang="en-US" dirty="0"/>
              <a:t>Decreases with more complex model </a:t>
            </a:r>
          </a:p>
          <a:p>
            <a:endParaRPr lang="en-US" b="1" dirty="0"/>
          </a:p>
          <a:p>
            <a:r>
              <a:rPr lang="en-US" b="1" dirty="0"/>
              <a:t>Variance: </a:t>
            </a:r>
            <a:r>
              <a:rPr lang="en-US" dirty="0"/>
              <a:t>difference between </a:t>
            </a:r>
            <a:br>
              <a:rPr lang="en-US" dirty="0"/>
            </a:br>
            <a:r>
              <a:rPr lang="en-US" sz="1600" b="1" dirty="0">
                <a:solidFill>
                  <a:srgbClr val="00B050"/>
                </a:solidFill>
              </a:rPr>
              <a:t>what you expect to learn </a:t>
            </a:r>
            <a:r>
              <a:rPr lang="en-US" sz="1600" dirty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what </a:t>
            </a:r>
            <a:r>
              <a:rPr lang="en-US" sz="1600" b="1" dirty="0">
                <a:solidFill>
                  <a:srgbClr val="0070C0"/>
                </a:solidFill>
              </a:rPr>
              <a:t>you learn from a particular dataset </a:t>
            </a:r>
          </a:p>
          <a:p>
            <a:pPr lvl="1"/>
            <a:r>
              <a:rPr lang="en-US" dirty="0"/>
              <a:t>Measures how sensitive learner is to specific dataset</a:t>
            </a:r>
          </a:p>
          <a:p>
            <a:pPr lvl="1"/>
            <a:r>
              <a:rPr lang="en-US" dirty="0"/>
              <a:t>Increases with more complex </a:t>
            </a:r>
            <a:r>
              <a:rPr lang="en-US" dirty="0" smtClean="0"/>
              <a:t>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5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Bias</a:t>
            </a:r>
            <a:endParaRPr lang="en-US" dirty="0"/>
          </a:p>
          <a:p>
            <a:pPr lvl="1"/>
            <a:r>
              <a:rPr lang="en-US" dirty="0"/>
              <a:t>due to wrong assumptions, such as model order is less than actual order</a:t>
            </a:r>
          </a:p>
          <a:p>
            <a:pPr lvl="1"/>
            <a:r>
              <a:rPr lang="en-US" dirty="0"/>
              <a:t>most likely to </a:t>
            </a:r>
            <a:r>
              <a:rPr lang="en-US" dirty="0" err="1"/>
              <a:t>underfit</a:t>
            </a:r>
            <a:r>
              <a:rPr lang="en-US" dirty="0"/>
              <a:t> the training data. </a:t>
            </a:r>
          </a:p>
          <a:p>
            <a:r>
              <a:rPr lang="en-US" dirty="0"/>
              <a:t>Variance </a:t>
            </a:r>
          </a:p>
          <a:p>
            <a:pPr lvl="1"/>
            <a:r>
              <a:rPr lang="en-US" dirty="0"/>
              <a:t>Due to model order higher than actual</a:t>
            </a:r>
          </a:p>
          <a:p>
            <a:pPr lvl="1"/>
            <a:r>
              <a:rPr lang="en-US" dirty="0"/>
              <a:t>excessive sensitivity to small variations in the training data. </a:t>
            </a:r>
          </a:p>
          <a:p>
            <a:pPr lvl="1"/>
            <a:r>
              <a:rPr lang="en-US" dirty="0" err="1"/>
              <a:t>overfit</a:t>
            </a:r>
            <a:r>
              <a:rPr lang="en-US" dirty="0"/>
              <a:t> the training data. </a:t>
            </a:r>
          </a:p>
          <a:p>
            <a:r>
              <a:rPr lang="en-US" dirty="0"/>
              <a:t>Irreducible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due </a:t>
            </a:r>
            <a:r>
              <a:rPr lang="en-US" dirty="0"/>
              <a:t>to the noisiness of the data itself.</a:t>
            </a:r>
          </a:p>
          <a:p>
            <a:pPr lvl="1"/>
            <a:r>
              <a:rPr lang="en-US" dirty="0"/>
              <a:t> The only way to reduce </a:t>
            </a:r>
            <a:r>
              <a:rPr lang="en-US" dirty="0" smtClean="0"/>
              <a:t>this error </a:t>
            </a:r>
            <a:r>
              <a:rPr lang="en-US" dirty="0"/>
              <a:t>is to clean up the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Bias Variance Tradeoff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a model’s complexity will typically increase its variance and reduce its </a:t>
            </a:r>
            <a:r>
              <a:rPr lang="en-US" dirty="0" smtClean="0"/>
              <a:t>bias.</a:t>
            </a:r>
          </a:p>
          <a:p>
            <a:pPr lvl="1"/>
            <a:r>
              <a:rPr lang="en-US" dirty="0" smtClean="0"/>
              <a:t>Conversely</a:t>
            </a:r>
            <a:r>
              <a:rPr lang="en-US" dirty="0"/>
              <a:t>, reducing a model’s complexity increases its bias and reduces its variance</a:t>
            </a:r>
            <a:r>
              <a:rPr lang="en-US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Model’s generalization error can be expressed as the sum of three very different </a:t>
            </a:r>
            <a:r>
              <a:rPr lang="en-US" dirty="0" smtClean="0"/>
              <a:t>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Variance </a:t>
            </a:r>
            <a:r>
              <a:rPr lang="en-IN" dirty="0" err="1" smtClean="0"/>
              <a:t>Tradeoff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Bias/Variance is a Way to Understand </a:t>
            </a:r>
            <a:r>
              <a:rPr lang="en-US" dirty="0" err="1"/>
              <a:t>Overfitting</a:t>
            </a:r>
            <a:r>
              <a:rPr lang="en-US" dirty="0"/>
              <a:t> and </a:t>
            </a:r>
            <a:r>
              <a:rPr lang="en-US" dirty="0" err="1"/>
              <a:t>Underfitting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9486559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17526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19200" y="1981200"/>
            <a:ext cx="533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with Synthetic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89456"/>
            <a:ext cx="8686800" cy="4935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43800" y="1295400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0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9321800" cy="609600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57" y="1219200"/>
            <a:ext cx="8094543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43400" y="1143000"/>
            <a:ext cx="5715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83081" y="1143000"/>
            <a:ext cx="45719" cy="563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9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19200"/>
            <a:ext cx="8458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Variance Decomposition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26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8507198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0600"/>
            <a:ext cx="8509661" cy="5576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324600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8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1524000" y="1143000"/>
            <a:ext cx="9144000" cy="54727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Quality of Fit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Variance Decomposition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25655"/>
            <a:ext cx="7372350" cy="5146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57155" y="6096000"/>
            <a:ext cx="324960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4               5                6              7               8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7620000" y="5791200"/>
            <a:ext cx="152400" cy="1219200"/>
          </a:xfrm>
          <a:prstGeom prst="rightBrace">
            <a:avLst>
              <a:gd name="adj1" fmla="val 75000"/>
              <a:gd name="adj2" fmla="val 5000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467600" y="655022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bias</a:t>
            </a:r>
            <a:endParaRPr lang="en-IN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1800" y="5715000"/>
            <a:ext cx="53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29400" y="54864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True prediction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77200" y="5715000"/>
            <a:ext cx="304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924800" y="54102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True value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58200" y="4876800"/>
            <a:ext cx="2286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58200" y="5029200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noise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8400" y="4876800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096000" y="4724400"/>
            <a:ext cx="99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Variance of prediction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Classification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Segment </a:t>
            </a:r>
            <a:r>
              <a:rPr lang="en-US" b="1" dirty="0" smtClean="0"/>
              <a:t>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Classification?</a:t>
            </a:r>
          </a:p>
          <a:p>
            <a:r>
              <a:rPr lang="en-US" dirty="0" smtClean="0"/>
              <a:t>Linear Classifier</a:t>
            </a:r>
          </a:p>
          <a:p>
            <a:r>
              <a:rPr lang="en-US" dirty="0" smtClean="0"/>
              <a:t>Generative and Discriminatory Classifier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xmlns="" id="{016B6D02-8AE9-4F7E-97B0-C9CCD7FC4E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Classification</a:t>
            </a:r>
            <a:endParaRPr lang="en-US" dirty="0">
              <a:cs typeface="+mj-cs"/>
            </a:endParaRP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xmlns="" id="{D5E82030-C269-4E19-A3DA-C9DC83A38D7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9734061" cy="27289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Given a collection of records (training set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lvl="1"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record is by characterized by a tuple (</a:t>
            </a:r>
            <a:r>
              <a:rPr lang="en-US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), where </a:t>
            </a:r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(feature)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set and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the class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label</a:t>
            </a:r>
          </a:p>
          <a:p>
            <a:pPr lvl="2">
              <a:defRPr/>
            </a:pPr>
            <a:r>
              <a:rPr lang="en-US" b="1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aka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predictor, independent variable,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</a:p>
          <a:p>
            <a:pPr lvl="2">
              <a:defRPr/>
            </a:pP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aka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class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response, dependent variable,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</a:p>
          <a:p>
            <a:pPr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Task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Learn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 or function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that maps each attribute set </a:t>
            </a:r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into one of the predefined class labels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Definition</a:t>
            </a:r>
            <a:endParaRPr lang="en-IN" dirty="0"/>
          </a:p>
        </p:txBody>
      </p:sp>
      <p:graphicFrame>
        <p:nvGraphicFramePr>
          <p:cNvPr id="8" name="Group 39">
            <a:extLst>
              <a:ext uri="{FF2B5EF4-FFF2-40B4-BE49-F238E27FC236}">
                <a16:creationId xmlns:a16="http://schemas.microsoft.com/office/drawing/2014/main" xmlns="" id="{6E0B2BA6-834C-4F37-B8FC-CF6FAE691B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490"/>
              </p:ext>
            </p:extLst>
          </p:nvPr>
        </p:nvGraphicFramePr>
        <p:xfrm>
          <a:off x="1600200" y="3962400"/>
          <a:ext cx="8504238" cy="2392680"/>
        </p:xfrm>
        <a:graphic>
          <a:graphicData uri="http://schemas.openxmlformats.org/drawingml/2006/table">
            <a:tbl>
              <a:tblPr/>
              <a:tblGrid>
                <a:gridCol w="1951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Task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Attribute set,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Class label,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Categorizing email messages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Features extracted from email message header and content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spam or non-spam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Identifying tumor cells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Features extracted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from x-rays or MRI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malignant or benign cells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Cataloging galaxies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Features extracted from telescope images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Elliptical, spiral, or irregular-shaped galaxies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49304AC4-68D1-439E-9010-1939C98A2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cs typeface="+mj-cs"/>
              </a:rPr>
              <a:t>General Approach for Building Classification Model</a:t>
            </a:r>
          </a:p>
        </p:txBody>
      </p:sp>
      <p:graphicFrame>
        <p:nvGraphicFramePr>
          <p:cNvPr id="9218" name="Object 26">
            <a:extLst>
              <a:ext uri="{FF2B5EF4-FFF2-40B4-BE49-F238E27FC236}">
                <a16:creationId xmlns:a16="http://schemas.microsoft.com/office/drawing/2014/main" xmlns="" id="{EA275511-3D72-4E9A-B133-E7DF2C3BDE39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2117113"/>
              </p:ext>
            </p:extLst>
          </p:nvPr>
        </p:nvGraphicFramePr>
        <p:xfrm>
          <a:off x="2362200" y="1143000"/>
          <a:ext cx="7239000" cy="539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Visio" r:id="rId4" imgW="8432800" imgH="6286500" progId="Visio.Drawing.6">
                  <p:embed/>
                </p:oleObj>
              </mc:Choice>
              <mc:Fallback>
                <p:oleObj name="Visio" r:id="rId4" imgW="8432800" imgH="6286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43000"/>
                        <a:ext cx="7239000" cy="5395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xmlns="" id="{31FE5F76-0189-4571-9D7B-DC99E8170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Types of Classifiers</a:t>
            </a:r>
            <a:endParaRPr lang="en-US" dirty="0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5">
                <a:extLst>
                  <a:ext uri="{FF2B5EF4-FFF2-40B4-BE49-F238E27FC236}">
                    <a16:creationId xmlns:a16="http://schemas.microsoft.com/office/drawing/2014/main" xmlns="" id="{CD4B3303-47A0-4367-91DB-339D26A43A37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448061" cy="45719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 smtClean="0">
                    <a:ea typeface="ＭＳ Ｐゴシック" panose="020B0600070205080204" pitchFamily="34" charset="-128"/>
                  </a:rPr>
                  <a:t>Classes are separated by a linear decision surface (e.g., straight line in 2-dimensional feature/attribute space)</a:t>
                </a:r>
              </a:p>
              <a:p>
                <a:pPr lvl="1"/>
                <a:r>
                  <a:rPr lang="en-US" altLang="en-US" dirty="0" smtClean="0">
                    <a:latin typeface="Helvetica" panose="020B0604020202020204" pitchFamily="34" charset="0"/>
                    <a:ea typeface="ＭＳ Ｐゴシック" panose="020B0600070205080204" pitchFamily="34" charset="-128"/>
                    <a:cs typeface="Helvetica" panose="020B0604020202020204" pitchFamily="34" charset="0"/>
                  </a:rPr>
                  <a:t>If for a given record, linear combination of features x</a:t>
                </a:r>
                <a:r>
                  <a:rPr lang="en-US" altLang="en-US" baseline="-25000" dirty="0" smtClean="0">
                    <a:latin typeface="Helvetica" panose="020B0604020202020204" pitchFamily="34" charset="0"/>
                    <a:ea typeface="ＭＳ Ｐゴシック" panose="020B0600070205080204" pitchFamily="34" charset="-128"/>
                    <a:cs typeface="Helvetica" panose="020B0604020202020204" pitchFamily="34" charset="0"/>
                  </a:rPr>
                  <a:t>i </a:t>
                </a:r>
                <a:r>
                  <a:rPr lang="en-US" altLang="en-US" dirty="0">
                    <a:latin typeface="Helvetica" panose="020B0604020202020204" pitchFamily="34" charset="0"/>
                    <a:ea typeface="ＭＳ Ｐゴシック" panose="020B0600070205080204" pitchFamily="34" charset="-128"/>
                    <a:cs typeface="Helvetica" panose="020B0604020202020204" pitchFamily="34" charset="0"/>
                  </a:rPr>
                  <a:t> </a:t>
                </a:r>
                <a:r>
                  <a:rPr lang="en-US" altLang="en-US" dirty="0" smtClean="0">
                    <a:latin typeface="Helvetica" panose="020B0604020202020204" pitchFamily="34" charset="0"/>
                    <a:ea typeface="ＭＳ Ｐゴシック" panose="020B0600070205080204" pitchFamily="34" charset="-128"/>
                    <a:cs typeface="Helvetica" panose="020B0604020202020204" pitchFamily="34" charset="0"/>
                  </a:rPr>
                  <a:t>is &gt;= 0, i.e.,  </a:t>
                </a:r>
                <a:endParaRPr lang="en-IN" altLang="en-US" b="0" i="1" dirty="0" smtClean="0">
                  <a:latin typeface="Helvetica" panose="020B0604020202020204" pitchFamily="34" charset="0"/>
                  <a:ea typeface="ＭＳ Ｐゴシック" panose="020B0600070205080204" pitchFamily="34" charset="-128"/>
                  <a:cs typeface="Helvetica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IN" altLang="en-US" sz="1800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naryPr>
                        <m:sub>
                          <m: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altLang="en-US" sz="1800" b="0" i="1" smtClean="0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IN" altLang="en-US" sz="1800" b="0" i="1" smtClean="0"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IN" altLang="en-US" sz="1800" b="0" i="1" smtClean="0"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altLang="en-US" sz="1800" b="0" i="1" smtClean="0"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altLang="en-US" sz="1800" b="0" i="1" smtClean="0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altLang="en-US" sz="1800" b="0" i="1" smtClean="0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altLang="en-US" sz="1800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en-IN" altLang="en-US" sz="1800" b="0" dirty="0" smtClean="0">
                  <a:ea typeface="ＭＳ Ｐゴシック" panose="020B0600070205080204" pitchFamily="34" charset="-128"/>
                </a:endParaRPr>
              </a:p>
              <a:p>
                <a:pPr marL="457200" lvl="1" indent="0">
                  <a:buNone/>
                </a:pPr>
                <a:r>
                  <a:rPr lang="en-US" altLang="en-US" dirty="0" smtClean="0">
                    <a:ea typeface="ＭＳ Ｐゴシック" panose="020B0600070205080204" pitchFamily="34" charset="-128"/>
                  </a:rPr>
                  <a:t>it belongs to one class (say, </a:t>
                </a:r>
                <a:r>
                  <a:rPr lang="en-US" altLang="en-US" i="1" dirty="0" smtClean="0">
                    <a:ea typeface="ＭＳ Ｐゴシック" panose="020B0600070205080204" pitchFamily="34" charset="-128"/>
                  </a:rPr>
                  <a:t>y</a:t>
                </a:r>
                <a:r>
                  <a:rPr lang="en-US" altLang="en-US" dirty="0" smtClean="0">
                    <a:ea typeface="ＭＳ Ｐゴシック" panose="020B0600070205080204" pitchFamily="34" charset="-128"/>
                  </a:rPr>
                  <a:t> = 1), else it belongs to the other class (say, </a:t>
                </a:r>
                <a:r>
                  <a:rPr lang="en-US" altLang="en-US" i="1" dirty="0" smtClean="0">
                    <a:ea typeface="ＭＳ Ｐゴシック" panose="020B0600070205080204" pitchFamily="34" charset="-128"/>
                  </a:rPr>
                  <a:t>y</a:t>
                </a:r>
                <a:r>
                  <a:rPr lang="en-US" altLang="en-US" dirty="0" smtClean="0">
                    <a:ea typeface="ＭＳ Ｐゴシック" panose="020B0600070205080204" pitchFamily="34" charset="-128"/>
                  </a:rPr>
                  <a:t>=0 or -1)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i="1" dirty="0" err="1">
                    <a:ea typeface="ＭＳ Ｐゴシック" panose="020B0600070205080204" pitchFamily="34" charset="-128"/>
                  </a:rPr>
                  <a:t>w</a:t>
                </a:r>
                <a:r>
                  <a:rPr lang="en-US" altLang="en-US" i="1" baseline="-25000" dirty="0" err="1" smtClean="0">
                    <a:ea typeface="ＭＳ Ｐゴシック" panose="020B0600070205080204" pitchFamily="34" charset="-128"/>
                  </a:rPr>
                  <a:t>i</a:t>
                </a:r>
                <a:r>
                  <a:rPr lang="en-US" altLang="en-US" baseline="-25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dirty="0" smtClean="0">
                    <a:ea typeface="ＭＳ Ｐゴシック" panose="020B0600070205080204" pitchFamily="34" charset="-128"/>
                  </a:rPr>
                  <a:t>s are learned during the training (induction) phase of the classifier.</a:t>
                </a: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Learnt </a:t>
                </a:r>
                <a:r>
                  <a:rPr lang="en-US" altLang="en-US" i="1" dirty="0" err="1">
                    <a:ea typeface="ＭＳ Ｐゴシック" panose="020B0600070205080204" pitchFamily="34" charset="-128"/>
                  </a:rPr>
                  <a:t>w</a:t>
                </a:r>
                <a:r>
                  <a:rPr lang="en-US" altLang="en-US" i="1" baseline="-25000" dirty="0" err="1">
                    <a:ea typeface="ＭＳ Ｐゴシック" panose="020B0600070205080204" pitchFamily="34" charset="-128"/>
                  </a:rPr>
                  <a:t>i</a:t>
                </a:r>
                <a:r>
                  <a:rPr lang="en-US" altLang="en-US" baseline="-25000" dirty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s are </a:t>
                </a:r>
                <a:r>
                  <a:rPr lang="en-US" altLang="en-US" dirty="0" smtClean="0">
                    <a:ea typeface="ＭＳ Ｐゴシック" panose="020B0600070205080204" pitchFamily="34" charset="-128"/>
                  </a:rPr>
                  <a:t>applied to a test record during the deduction / </a:t>
                </a:r>
                <a:r>
                  <a:rPr lang="en-US" altLang="en-US" dirty="0" err="1" smtClean="0">
                    <a:ea typeface="ＭＳ Ｐゴシック" panose="020B0600070205080204" pitchFamily="34" charset="-128"/>
                  </a:rPr>
                  <a:t>inferencing</a:t>
                </a:r>
                <a:r>
                  <a:rPr lang="en-US" altLang="en-US" dirty="0" smtClean="0">
                    <a:ea typeface="ＭＳ Ｐゴシック" panose="020B0600070205080204" pitchFamily="34" charset="-128"/>
                  </a:rPr>
                  <a:t> phase.</a:t>
                </a:r>
              </a:p>
              <a:p>
                <a:pPr lvl="1"/>
                <a:endParaRPr lang="en-US" altLang="en-US" dirty="0" smtClean="0">
                  <a:ea typeface="ＭＳ Ｐゴシック" panose="020B0600070205080204" pitchFamily="34" charset="-128"/>
                </a:endParaRPr>
              </a:p>
              <a:p>
                <a:r>
                  <a:rPr lang="en-US" altLang="en-US" dirty="0" smtClean="0">
                    <a:ea typeface="ＭＳ Ｐゴシック" panose="020B0600070205080204" pitchFamily="34" charset="-128"/>
                  </a:rPr>
                  <a:t>In nonlinear classification, classes are separated by a non-linear surface</a:t>
                </a:r>
              </a:p>
            </p:txBody>
          </p:sp>
        </mc:Choice>
        <mc:Fallback xmlns="">
          <p:sp>
            <p:nvSpPr>
              <p:cNvPr id="10242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4B3303-47A0-4367-91DB-339D26A43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448061" cy="4571999"/>
              </a:xfrm>
              <a:blipFill rotWithShape="0">
                <a:blip r:embed="rId3"/>
                <a:stretch>
                  <a:fillRect l="-573" t="-1333" r="-1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Linear Classifier</a:t>
            </a:r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8229600" y="1905000"/>
            <a:ext cx="3810000" cy="2590800"/>
            <a:chOff x="7848600" y="4267200"/>
            <a:chExt cx="3501811" cy="2198132"/>
          </a:xfrm>
        </p:grpSpPr>
        <p:sp>
          <p:nvSpPr>
            <p:cNvPr id="6" name="Oval 5"/>
            <p:cNvSpPr/>
            <p:nvPr/>
          </p:nvSpPr>
          <p:spPr>
            <a:xfrm>
              <a:off x="8553403" y="5459425"/>
              <a:ext cx="186227" cy="175663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981484" y="5430969"/>
              <a:ext cx="186227" cy="175663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795467" y="5687757"/>
              <a:ext cx="186227" cy="175663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40940" y="5251646"/>
              <a:ext cx="186227" cy="175663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9697164" y="4987988"/>
              <a:ext cx="230461" cy="244321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9775740" y="4510776"/>
              <a:ext cx="230461" cy="244321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0121245" y="4804532"/>
              <a:ext cx="230461" cy="244321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 rot="2734294">
              <a:off x="9764921" y="4788960"/>
              <a:ext cx="230461" cy="244321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6400" y="609600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8600" y="496460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8271601" y="4267200"/>
              <a:ext cx="0" cy="205734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152714" y="6166657"/>
              <a:ext cx="2439086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0" y="4267200"/>
              <a:ext cx="1686084" cy="1859823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906000" y="5334000"/>
              <a:ext cx="1444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Decision Boundary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58400" y="434340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y</a:t>
              </a:r>
              <a:r>
                <a:rPr lang="en-IN" dirty="0" smtClean="0"/>
                <a:t>=1</a:t>
              </a:r>
              <a:endParaRPr lang="en-IN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91600" y="563880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y=0</a:t>
              </a:r>
              <a:endParaRPr lang="en-I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xmlns="" id="{31FE5F76-0189-4571-9D7B-DC99E8170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Generative Vs. Discriminative Models</a:t>
            </a:r>
            <a:endParaRPr lang="en-US" dirty="0">
              <a:cs typeface="+mj-cs"/>
            </a:endParaRPr>
          </a:p>
        </p:txBody>
      </p:sp>
      <p:sp>
        <p:nvSpPr>
          <p:cNvPr id="10242" name="Rectangle 5">
            <a:extLst>
              <a:ext uri="{FF2B5EF4-FFF2-40B4-BE49-F238E27FC236}">
                <a16:creationId xmlns:a16="http://schemas.microsoft.com/office/drawing/2014/main" xmlns="" id="{CD4B3303-47A0-4367-91DB-339D26A43A3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6533661" cy="21335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Class-conditional probability distribution of attribute/feature set and prior probability of classes are learnt during the training phase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Given these learnt probabilities, during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inferencing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phase, probability of a test record belonging to different classes are calculated and compared.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Can result in linear or nonlinear decision surface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Generative Model</a:t>
            </a:r>
            <a:endParaRPr lang="en-IN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33400" y="43434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Discriminative Model</a:t>
            </a:r>
            <a:endParaRPr lang="en-IN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CD4B3303-47A0-4367-91DB-339D26A43A3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4800600"/>
            <a:ext cx="62484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ea typeface="ＭＳ Ｐゴシック" panose="020B0600070205080204" pitchFamily="34" charset="-128"/>
              </a:rPr>
              <a:t>Given a training set, a function f is learnt that directly maps an attribute/feature vector </a:t>
            </a:r>
            <a:r>
              <a:rPr lang="en-US" altLang="en-US" b="1" i="1" dirty="0" smtClean="0">
                <a:ea typeface="ＭＳ Ｐゴシック" panose="020B0600070205080204" pitchFamily="34" charset="-128"/>
              </a:rPr>
              <a:t>x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to the output class (y=1 or 0/-1)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A linear function f results in linear decision surface</a:t>
            </a:r>
          </a:p>
        </p:txBody>
      </p:sp>
      <p:sp>
        <p:nvSpPr>
          <p:cNvPr id="8" name="Freeform 7"/>
          <p:cNvSpPr/>
          <p:nvPr/>
        </p:nvSpPr>
        <p:spPr>
          <a:xfrm>
            <a:off x="9308357" y="1524000"/>
            <a:ext cx="1175804" cy="1450634"/>
          </a:xfrm>
          <a:custGeom>
            <a:avLst/>
            <a:gdLst>
              <a:gd name="connsiteX0" fmla="*/ 284261 w 1663756"/>
              <a:gd name="connsiteY0" fmla="*/ 208440 h 2108743"/>
              <a:gd name="connsiteX1" fmla="*/ 93761 w 1663756"/>
              <a:gd name="connsiteY1" fmla="*/ 1303815 h 2108743"/>
              <a:gd name="connsiteX2" fmla="*/ 1541561 w 1663756"/>
              <a:gd name="connsiteY2" fmla="*/ 2075340 h 2108743"/>
              <a:gd name="connsiteX3" fmla="*/ 1436786 w 1663756"/>
              <a:gd name="connsiteY3" fmla="*/ 179865 h 2108743"/>
              <a:gd name="connsiteX4" fmla="*/ 284261 w 1663756"/>
              <a:gd name="connsiteY4" fmla="*/ 208440 h 21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56" h="2108743">
                <a:moveTo>
                  <a:pt x="284261" y="208440"/>
                </a:moveTo>
                <a:cubicBezTo>
                  <a:pt x="60424" y="395765"/>
                  <a:pt x="-115789" y="992665"/>
                  <a:pt x="93761" y="1303815"/>
                </a:cubicBezTo>
                <a:cubicBezTo>
                  <a:pt x="303311" y="1614965"/>
                  <a:pt x="1317724" y="2262665"/>
                  <a:pt x="1541561" y="2075340"/>
                </a:cubicBezTo>
                <a:cubicBezTo>
                  <a:pt x="1765398" y="1888015"/>
                  <a:pt x="1652686" y="494190"/>
                  <a:pt x="1436786" y="179865"/>
                </a:cubicBezTo>
                <a:cubicBezTo>
                  <a:pt x="1220886" y="-134460"/>
                  <a:pt x="508098" y="21115"/>
                  <a:pt x="284261" y="20844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253011" y="2320886"/>
            <a:ext cx="985427" cy="1045507"/>
          </a:xfrm>
          <a:custGeom>
            <a:avLst/>
            <a:gdLst>
              <a:gd name="connsiteX0" fmla="*/ 605996 w 1394374"/>
              <a:gd name="connsiteY0" fmla="*/ 126356 h 1519823"/>
              <a:gd name="connsiteX1" fmla="*/ 15446 w 1394374"/>
              <a:gd name="connsiteY1" fmla="*/ 774056 h 1519823"/>
              <a:gd name="connsiteX2" fmla="*/ 1253696 w 1394374"/>
              <a:gd name="connsiteY2" fmla="*/ 1507481 h 1519823"/>
              <a:gd name="connsiteX3" fmla="*/ 1291796 w 1394374"/>
              <a:gd name="connsiteY3" fmla="*/ 135881 h 1519823"/>
              <a:gd name="connsiteX4" fmla="*/ 605996 w 1394374"/>
              <a:gd name="connsiteY4" fmla="*/ 126356 h 151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74" h="1519823">
                <a:moveTo>
                  <a:pt x="605996" y="126356"/>
                </a:moveTo>
                <a:cubicBezTo>
                  <a:pt x="393271" y="232718"/>
                  <a:pt x="-92504" y="543868"/>
                  <a:pt x="15446" y="774056"/>
                </a:cubicBezTo>
                <a:cubicBezTo>
                  <a:pt x="123396" y="1004244"/>
                  <a:pt x="1040971" y="1613843"/>
                  <a:pt x="1253696" y="1507481"/>
                </a:cubicBezTo>
                <a:cubicBezTo>
                  <a:pt x="1466421" y="1401119"/>
                  <a:pt x="1402921" y="370831"/>
                  <a:pt x="1291796" y="135881"/>
                </a:cubicBezTo>
                <a:cubicBezTo>
                  <a:pt x="1180671" y="-99069"/>
                  <a:pt x="818721" y="19994"/>
                  <a:pt x="605996" y="12635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488094" y="2742001"/>
            <a:ext cx="168971" cy="164476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876509" y="2715357"/>
            <a:ext cx="168971" cy="164476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07729" y="2955792"/>
            <a:ext cx="168971" cy="164476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58254" y="2547455"/>
            <a:ext cx="168971" cy="164476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734294">
            <a:off x="9522534" y="2304129"/>
            <a:ext cx="215784" cy="22168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9593829" y="1857309"/>
            <a:ext cx="215784" cy="22168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9907319" y="2132356"/>
            <a:ext cx="215784" cy="22168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 rot="2734294">
            <a:off x="9584012" y="2117776"/>
            <a:ext cx="215784" cy="22168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44000" y="33528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2400" y="22098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232405" y="1625706"/>
            <a:ext cx="0" cy="192631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24534" y="3404192"/>
            <a:ext cx="22130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66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Generative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553403" y="5459425"/>
            <a:ext cx="186227" cy="175663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981484" y="5430969"/>
            <a:ext cx="186227" cy="175663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5467" y="5687757"/>
            <a:ext cx="186227" cy="175663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740940" y="5251646"/>
            <a:ext cx="186227" cy="175663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2734294">
            <a:off x="9697164" y="4987988"/>
            <a:ext cx="230461" cy="24432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2734294">
            <a:off x="9775740" y="4510776"/>
            <a:ext cx="230461" cy="24432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2734294">
            <a:off x="10121245" y="4804532"/>
            <a:ext cx="230461" cy="24432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2734294">
            <a:off x="9764921" y="4788960"/>
            <a:ext cx="230461" cy="24432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296400" y="60960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8600" y="496460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271601" y="4267200"/>
            <a:ext cx="0" cy="205734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152714" y="6166657"/>
            <a:ext cx="24390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534400" y="4267200"/>
            <a:ext cx="1686084" cy="185982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906000" y="5334000"/>
            <a:ext cx="144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Decision Boundary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82000" y="3810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Discriminative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58400" y="43434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  <a:r>
              <a:rPr lang="en-IN" dirty="0" smtClean="0"/>
              <a:t>=1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8991600" y="56388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y=0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3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err="1" smtClean="0"/>
              <a:t>segement</a:t>
            </a:r>
            <a:r>
              <a:rPr lang="en-US" dirty="0" smtClean="0"/>
              <a:t>: </a:t>
            </a:r>
            <a:r>
              <a:rPr lang="en-US" dirty="0" smtClean="0"/>
              <a:t>Naïve Bayes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7871308" y="2971800"/>
            <a:ext cx="2263292" cy="1092670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</a:t>
            </a:r>
            <a:r>
              <a:rPr lang="en-US" dirty="0" smtClean="0"/>
              <a:t>overfitting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size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kitchen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3"/>
                <a:stretch>
                  <a:fillRect l="-420"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0515600" y="57277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010400" y="2137181"/>
            <a:ext cx="4191000" cy="3108951"/>
            <a:chOff x="3284511" y="1865600"/>
            <a:chExt cx="6020973" cy="408207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585807" cy="8486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Price ($)</a:t>
              </a:r>
              <a:b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in 1000’s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64483" y="5462739"/>
              <a:ext cx="2245830" cy="484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Size in feet^2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Segment </a:t>
            </a:r>
            <a:r>
              <a:rPr lang="en-US" b="1" dirty="0" smtClean="0"/>
              <a:t>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Bayes Classifier?</a:t>
            </a:r>
          </a:p>
          <a:p>
            <a:r>
              <a:rPr lang="en-US" dirty="0" smtClean="0"/>
              <a:t>Bayes Theorem and its application in classification</a:t>
            </a:r>
          </a:p>
          <a:p>
            <a:r>
              <a:rPr lang="en-US" dirty="0" smtClean="0"/>
              <a:t>Conditional Independence and Naïve Bayes Classifier</a:t>
            </a:r>
          </a:p>
          <a:p>
            <a:r>
              <a:rPr lang="en-US" dirty="0" smtClean="0"/>
              <a:t>Laplace Smoothing</a:t>
            </a:r>
          </a:p>
          <a:p>
            <a:r>
              <a:rPr lang="en-US" dirty="0" smtClean="0"/>
              <a:t>Applications of Naïve Bayes Classification</a:t>
            </a:r>
          </a:p>
          <a:p>
            <a:pPr lvl="1"/>
            <a:r>
              <a:rPr lang="en-US" dirty="0" smtClean="0"/>
              <a:t>Text classification</a:t>
            </a:r>
          </a:p>
          <a:p>
            <a:pPr lvl="1"/>
            <a:r>
              <a:rPr lang="en-US" dirty="0" smtClean="0"/>
              <a:t>Image classification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Bayes Classifier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676400"/>
            <a:ext cx="10160000" cy="387191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Conditional </a:t>
            </a:r>
            <a:r>
              <a:rPr lang="en-US" dirty="0">
                <a:cs typeface="+mn-cs"/>
              </a:rPr>
              <a:t>Probability: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  <a:p>
            <a:pPr marL="0" indent="0">
              <a:buNone/>
              <a:defRPr/>
            </a:pPr>
            <a:r>
              <a:rPr lang="en-US" dirty="0">
                <a:cs typeface="+mn-cs"/>
              </a:rPr>
              <a:t> </a:t>
            </a: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>
                <a:cs typeface="+mn-cs"/>
              </a:rPr>
              <a:t>Bayes </a:t>
            </a:r>
            <a:r>
              <a:rPr lang="en-US" dirty="0">
                <a:cs typeface="+mn-cs"/>
              </a:rPr>
              <a:t>theorem: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generative </a:t>
            </a:r>
            <a:r>
              <a:rPr lang="en-US" dirty="0"/>
              <a:t>framework for solving classification </a:t>
            </a:r>
            <a:r>
              <a:rPr lang="en-US" dirty="0" smtClean="0"/>
              <a:t>problems</a:t>
            </a:r>
            <a:endParaRPr lang="en-US" dirty="0"/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590106"/>
              </p:ext>
            </p:extLst>
          </p:nvPr>
        </p:nvGraphicFramePr>
        <p:xfrm>
          <a:off x="3733800" y="4419600"/>
          <a:ext cx="4365625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Equation" r:id="rId4" imgW="1600200" imgH="419100" progId="Equation.3">
                  <p:embed/>
                </p:oleObj>
              </mc:Choice>
              <mc:Fallback>
                <p:oleObj name="Equation" r:id="rId4" imgW="1600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419600"/>
                        <a:ext cx="4365625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200764"/>
              </p:ext>
            </p:extLst>
          </p:nvPr>
        </p:nvGraphicFramePr>
        <p:xfrm>
          <a:off x="4648200" y="1905000"/>
          <a:ext cx="30480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Equation" r:id="rId6" imgW="1256755" imgH="863225" progId="Equation.3">
                  <p:embed/>
                </p:oleObj>
              </mc:Choice>
              <mc:Fallback>
                <p:oleObj name="Equation" r:id="rId6" imgW="1256755" imgH="863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905000"/>
                        <a:ext cx="3048000" cy="209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cs typeface="+mj-cs"/>
              </a:rPr>
              <a:t>Using Bayes Theorem for Classification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533400" y="1524000"/>
            <a:ext cx="7772400" cy="2728913"/>
          </a:xfrm>
        </p:spPr>
        <p:txBody>
          <a:bodyPr/>
          <a:lstStyle/>
          <a:p>
            <a:pPr marL="457200" lvl="1" indent="0">
              <a:buNone/>
              <a:defRPr/>
            </a:pPr>
            <a:endParaRPr lang="en-US" altLang="en-US" sz="1800" dirty="0"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Given a record with attributes (X</a:t>
            </a:r>
            <a:r>
              <a:rPr lang="en-US" altLang="en-US" baseline="-25000" dirty="0">
                <a:ea typeface="ＭＳ Ｐゴシック" pitchFamily="34" charset="-128"/>
              </a:rPr>
              <a:t>1</a:t>
            </a:r>
            <a:r>
              <a:rPr lang="en-US" altLang="en-US" dirty="0">
                <a:ea typeface="ＭＳ Ｐゴシック" pitchFamily="34" charset="-128"/>
              </a:rPr>
              <a:t>, X</a:t>
            </a:r>
            <a:r>
              <a:rPr lang="en-US" altLang="en-US" baseline="-25000" dirty="0">
                <a:ea typeface="ＭＳ Ｐゴシック" pitchFamily="34" charset="-128"/>
              </a:rPr>
              <a:t>2</a:t>
            </a:r>
            <a:r>
              <a:rPr lang="en-US" altLang="en-US" dirty="0">
                <a:ea typeface="ＭＳ Ｐゴシック" pitchFamily="34" charset="-128"/>
              </a:rPr>
              <a:t>,…, </a:t>
            </a:r>
            <a:r>
              <a:rPr lang="en-US" altLang="en-US" dirty="0" err="1">
                <a:ea typeface="ＭＳ Ｐゴシック" pitchFamily="34" charset="-128"/>
              </a:rPr>
              <a:t>X</a:t>
            </a:r>
            <a:r>
              <a:rPr lang="en-US" altLang="en-US" baseline="-25000" dirty="0" err="1">
                <a:ea typeface="ＭＳ Ｐゴシック" pitchFamily="34" charset="-128"/>
              </a:rPr>
              <a:t>d</a:t>
            </a:r>
            <a:r>
              <a:rPr lang="en-US" altLang="en-US" dirty="0">
                <a:ea typeface="ＭＳ Ｐゴシック" pitchFamily="34" charset="-128"/>
              </a:rPr>
              <a:t>)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Goal is to predict class </a:t>
            </a:r>
            <a:r>
              <a:rPr lang="en-US" altLang="en-US" dirty="0" smtClean="0">
                <a:ea typeface="ＭＳ Ｐゴシック" pitchFamily="34" charset="-128"/>
              </a:rPr>
              <a:t>Y (“Evade”)</a:t>
            </a:r>
          </a:p>
          <a:p>
            <a:pPr marL="457200" lvl="1" indent="0"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</a:t>
            </a:r>
            <a:r>
              <a:rPr lang="en-US" altLang="en-US" dirty="0" smtClean="0">
                <a:ea typeface="ＭＳ Ｐゴシック" pitchFamily="34" charset="-128"/>
              </a:rPr>
              <a:t>given (X</a:t>
            </a:r>
            <a:r>
              <a:rPr lang="en-US" altLang="en-US" baseline="-25000" dirty="0" smtClean="0">
                <a:ea typeface="ＭＳ Ｐゴシック" pitchFamily="34" charset="-128"/>
              </a:rPr>
              <a:t>1</a:t>
            </a:r>
            <a:r>
              <a:rPr lang="en-US" altLang="en-US" dirty="0" smtClean="0">
                <a:ea typeface="ＭＳ Ｐゴシック" pitchFamily="34" charset="-128"/>
              </a:rPr>
              <a:t>,X</a:t>
            </a:r>
            <a:r>
              <a:rPr lang="en-US" altLang="en-US" baseline="-25000" dirty="0" smtClean="0">
                <a:ea typeface="ＭＳ Ｐゴシック" pitchFamily="34" charset="-128"/>
              </a:rPr>
              <a:t>2</a:t>
            </a:r>
            <a:r>
              <a:rPr lang="en-US" altLang="en-US" dirty="0" smtClean="0">
                <a:ea typeface="ＭＳ Ｐゴシック" pitchFamily="34" charset="-128"/>
              </a:rPr>
              <a:t>,X</a:t>
            </a:r>
            <a:r>
              <a:rPr lang="en-US" altLang="en-US" baseline="-25000" dirty="0" smtClean="0">
                <a:ea typeface="ＭＳ Ｐゴシック" pitchFamily="34" charset="-128"/>
              </a:rPr>
              <a:t>3</a:t>
            </a:r>
            <a:r>
              <a:rPr lang="en-US" altLang="en-US" dirty="0" smtClean="0">
                <a:ea typeface="ＭＳ Ｐゴシック" pitchFamily="34" charset="-128"/>
              </a:rPr>
              <a:t>)=(&lt;Refund&gt;, &lt;Marital Status&gt;, &lt;Taxable Income&gt;)</a:t>
            </a:r>
            <a:endParaRPr lang="en-US" altLang="en-US" dirty="0">
              <a:ea typeface="ＭＳ Ｐゴシック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Specifically, we want to find the value of Y that maximizes P(Y| X</a:t>
            </a:r>
            <a:r>
              <a:rPr lang="en-US" altLang="en-US" baseline="-25000" dirty="0">
                <a:ea typeface="ＭＳ Ｐゴシック" pitchFamily="34" charset="-128"/>
              </a:rPr>
              <a:t>1</a:t>
            </a:r>
            <a:r>
              <a:rPr lang="en-US" altLang="en-US" dirty="0">
                <a:ea typeface="ＭＳ Ｐゴシック" pitchFamily="34" charset="-128"/>
              </a:rPr>
              <a:t>, X</a:t>
            </a:r>
            <a:r>
              <a:rPr lang="en-US" altLang="en-US" baseline="-25000" dirty="0">
                <a:ea typeface="ＭＳ Ｐゴシック" pitchFamily="34" charset="-128"/>
              </a:rPr>
              <a:t>2</a:t>
            </a:r>
            <a:r>
              <a:rPr lang="en-US" altLang="en-US" dirty="0">
                <a:ea typeface="ＭＳ Ｐゴシック" pitchFamily="34" charset="-128"/>
              </a:rPr>
              <a:t>,…, </a:t>
            </a:r>
            <a:r>
              <a:rPr lang="en-US" altLang="en-US" dirty="0" err="1">
                <a:ea typeface="ＭＳ Ｐゴシック" pitchFamily="34" charset="-128"/>
              </a:rPr>
              <a:t>X</a:t>
            </a:r>
            <a:r>
              <a:rPr lang="en-US" altLang="en-US" baseline="-25000" dirty="0" err="1">
                <a:ea typeface="ＭＳ Ｐゴシック" pitchFamily="34" charset="-128"/>
              </a:rPr>
              <a:t>d</a:t>
            </a:r>
            <a:r>
              <a:rPr lang="en-US" altLang="en-US" baseline="-25000" dirty="0"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)</a:t>
            </a:r>
          </a:p>
          <a:p>
            <a:pPr lvl="1">
              <a:defRPr/>
            </a:pPr>
            <a:endParaRPr lang="en-US" altLang="en-US" dirty="0"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Can we estimate P(Y| X</a:t>
            </a:r>
            <a:r>
              <a:rPr lang="en-US" altLang="en-US" baseline="-25000" dirty="0">
                <a:ea typeface="ＭＳ Ｐゴシック" pitchFamily="34" charset="-128"/>
              </a:rPr>
              <a:t>1</a:t>
            </a:r>
            <a:r>
              <a:rPr lang="en-US" altLang="en-US" dirty="0">
                <a:ea typeface="ＭＳ Ｐゴシック" pitchFamily="34" charset="-128"/>
              </a:rPr>
              <a:t>, X</a:t>
            </a:r>
            <a:r>
              <a:rPr lang="en-US" altLang="en-US" baseline="-25000" dirty="0">
                <a:ea typeface="ＭＳ Ｐゴシック" pitchFamily="34" charset="-128"/>
              </a:rPr>
              <a:t>2</a:t>
            </a:r>
            <a:r>
              <a:rPr lang="en-US" altLang="en-US" dirty="0">
                <a:ea typeface="ＭＳ Ｐゴシック" pitchFamily="34" charset="-128"/>
              </a:rPr>
              <a:t>,…, </a:t>
            </a:r>
            <a:r>
              <a:rPr lang="en-US" altLang="en-US" dirty="0" err="1">
                <a:ea typeface="ＭＳ Ｐゴシック" pitchFamily="34" charset="-128"/>
              </a:rPr>
              <a:t>X</a:t>
            </a:r>
            <a:r>
              <a:rPr lang="en-US" altLang="en-US" baseline="-25000" dirty="0" err="1">
                <a:ea typeface="ＭＳ Ｐゴシック" pitchFamily="34" charset="-128"/>
              </a:rPr>
              <a:t>d</a:t>
            </a:r>
            <a:r>
              <a:rPr lang="en-US" altLang="en-US" baseline="-25000" dirty="0"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) directly from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Consider each attribute and class label as random </a:t>
            </a:r>
            <a:r>
              <a:rPr lang="en-US" altLang="en-US" dirty="0" smtClean="0">
                <a:ea typeface="ＭＳ Ｐゴシック" pitchFamily="34" charset="-128"/>
              </a:rPr>
              <a:t>variables</a:t>
            </a:r>
            <a:endParaRPr lang="en-US" altLang="en-US" dirty="0">
              <a:ea typeface="ＭＳ Ｐゴシック" pitchFamily="34" charset="-128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544727"/>
              </p:ext>
            </p:extLst>
          </p:nvPr>
        </p:nvGraphicFramePr>
        <p:xfrm>
          <a:off x="8305800" y="1828800"/>
          <a:ext cx="3657600" cy="40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1828800"/>
                        <a:ext cx="3657600" cy="4081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0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Using Bayes Theorem for Classification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600200"/>
            <a:ext cx="10160000" cy="36576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defRPr/>
            </a:pPr>
            <a:r>
              <a:rPr lang="en-US" altLang="en-US" sz="1900" dirty="0">
                <a:ea typeface="ＭＳ Ｐゴシック" pitchFamily="34" charset="-128"/>
              </a:rPr>
              <a:t>C</a:t>
            </a:r>
            <a:r>
              <a:rPr lang="en-US" altLang="en-US" sz="1900" dirty="0" smtClean="0">
                <a:ea typeface="ＭＳ Ｐゴシック" pitchFamily="34" charset="-128"/>
              </a:rPr>
              <a:t>ompute </a:t>
            </a:r>
            <a:r>
              <a:rPr lang="en-US" altLang="en-US" sz="1900" dirty="0">
                <a:ea typeface="ＭＳ Ｐゴシック" pitchFamily="34" charset="-128"/>
              </a:rPr>
              <a:t>posterior probability P(Y | X</a:t>
            </a:r>
            <a:r>
              <a:rPr lang="en-US" altLang="en-US" sz="1900" baseline="-25000" dirty="0">
                <a:ea typeface="ＭＳ Ｐゴシック" pitchFamily="34" charset="-128"/>
              </a:rPr>
              <a:t>1</a:t>
            </a:r>
            <a:r>
              <a:rPr lang="en-US" altLang="en-US" sz="1900" dirty="0">
                <a:ea typeface="ＭＳ Ｐゴシック" pitchFamily="34" charset="-128"/>
              </a:rPr>
              <a:t>, X</a:t>
            </a:r>
            <a:r>
              <a:rPr lang="en-US" altLang="en-US" sz="1900" baseline="-25000" dirty="0">
                <a:ea typeface="ＭＳ Ｐゴシック" pitchFamily="34" charset="-128"/>
              </a:rPr>
              <a:t>2</a:t>
            </a:r>
            <a:r>
              <a:rPr lang="en-US" altLang="en-US" sz="1900" dirty="0">
                <a:ea typeface="ＭＳ Ｐゴシック" pitchFamily="34" charset="-128"/>
              </a:rPr>
              <a:t>, …, </a:t>
            </a:r>
            <a:r>
              <a:rPr lang="en-US" altLang="en-US" sz="1900" dirty="0" err="1">
                <a:ea typeface="ＭＳ Ｐゴシック" pitchFamily="34" charset="-128"/>
              </a:rPr>
              <a:t>X</a:t>
            </a:r>
            <a:r>
              <a:rPr lang="en-US" altLang="en-US" sz="1900" baseline="-25000" dirty="0" err="1">
                <a:ea typeface="ＭＳ Ｐゴシック" pitchFamily="34" charset="-128"/>
              </a:rPr>
              <a:t>d</a:t>
            </a:r>
            <a:r>
              <a:rPr lang="en-US" altLang="en-US" sz="1900" dirty="0">
                <a:ea typeface="ＭＳ Ｐゴシック" pitchFamily="34" charset="-128"/>
              </a:rPr>
              <a:t>) using the Bayes theorem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19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defRPr/>
            </a:pPr>
            <a:endParaRPr lang="en-US" altLang="en-US" sz="19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9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defRPr/>
            </a:pPr>
            <a:endParaRPr lang="en-US" altLang="en-US" sz="1900" i="1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defRPr/>
            </a:pPr>
            <a:endParaRPr lang="en-US" altLang="en-US" sz="1900" i="1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sz="1900" i="1" dirty="0" smtClean="0">
                <a:ea typeface="ＭＳ Ｐゴシック" pitchFamily="34" charset="-128"/>
              </a:rPr>
              <a:t>Maximum </a:t>
            </a:r>
            <a:r>
              <a:rPr lang="en-US" altLang="en-US" sz="1900" i="1" dirty="0">
                <a:ea typeface="ＭＳ Ｐゴシック" pitchFamily="34" charset="-128"/>
              </a:rPr>
              <a:t>a-posteriori</a:t>
            </a:r>
            <a:r>
              <a:rPr lang="en-US" altLang="en-US" sz="1900" dirty="0">
                <a:ea typeface="ＭＳ Ｐゴシック" pitchFamily="34" charset="-128"/>
              </a:rPr>
              <a:t>: Choose Y that maximizes  </a:t>
            </a:r>
            <a:r>
              <a:rPr lang="en-US" altLang="en-US" sz="1900" dirty="0" smtClean="0">
                <a:ea typeface="ＭＳ Ｐゴシック" pitchFamily="34" charset="-128"/>
              </a:rPr>
              <a:t>P(Y </a:t>
            </a:r>
            <a:r>
              <a:rPr lang="en-US" altLang="en-US" sz="1900" dirty="0">
                <a:ea typeface="ＭＳ Ｐゴシック" pitchFamily="34" charset="-128"/>
              </a:rPr>
              <a:t>| X</a:t>
            </a:r>
            <a:r>
              <a:rPr lang="en-US" altLang="en-US" sz="1900" baseline="-25000" dirty="0">
                <a:ea typeface="ＭＳ Ｐゴシック" pitchFamily="34" charset="-128"/>
              </a:rPr>
              <a:t>1</a:t>
            </a:r>
            <a:r>
              <a:rPr lang="en-US" altLang="en-US" sz="1900" dirty="0">
                <a:ea typeface="ＭＳ Ｐゴシック" pitchFamily="34" charset="-128"/>
              </a:rPr>
              <a:t>, X</a:t>
            </a:r>
            <a:r>
              <a:rPr lang="en-US" altLang="en-US" sz="1900" baseline="-25000" dirty="0">
                <a:ea typeface="ＭＳ Ｐゴシック" pitchFamily="34" charset="-128"/>
              </a:rPr>
              <a:t>2</a:t>
            </a:r>
            <a:r>
              <a:rPr lang="en-US" altLang="en-US" sz="1900" dirty="0">
                <a:ea typeface="ＭＳ Ｐゴシック" pitchFamily="34" charset="-128"/>
              </a:rPr>
              <a:t>, …, </a:t>
            </a:r>
            <a:r>
              <a:rPr lang="en-US" altLang="en-US" sz="1900" dirty="0" err="1">
                <a:ea typeface="ＭＳ Ｐゴシック" pitchFamily="34" charset="-128"/>
              </a:rPr>
              <a:t>X</a:t>
            </a:r>
            <a:r>
              <a:rPr lang="en-US" altLang="en-US" sz="1900" baseline="-25000" dirty="0" err="1">
                <a:ea typeface="ＭＳ Ｐゴシック" pitchFamily="34" charset="-128"/>
              </a:rPr>
              <a:t>d</a:t>
            </a:r>
            <a:r>
              <a:rPr lang="en-US" altLang="en-US" sz="1900" dirty="0">
                <a:ea typeface="ＭＳ Ｐゴシック" pitchFamily="34" charset="-128"/>
              </a:rPr>
              <a:t>)</a:t>
            </a:r>
            <a:br>
              <a:rPr lang="en-US" altLang="en-US" sz="1900" dirty="0">
                <a:ea typeface="ＭＳ Ｐゴシック" pitchFamily="34" charset="-128"/>
              </a:rPr>
            </a:br>
            <a:r>
              <a:rPr lang="en-US" altLang="en-US" sz="1900" dirty="0">
                <a:ea typeface="ＭＳ Ｐゴシック" pitchFamily="34" charset="-128"/>
              </a:rPr>
              <a:t> 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1900" dirty="0">
                <a:ea typeface="ＭＳ Ｐゴシック" pitchFamily="34" charset="-128"/>
              </a:rPr>
              <a:t>Equivalent to choosing value of Y that </a:t>
            </a:r>
            <a:r>
              <a:rPr lang="en-US" altLang="en-US" sz="1900" dirty="0" smtClean="0">
                <a:ea typeface="ＭＳ Ｐゴシック" pitchFamily="34" charset="-128"/>
              </a:rPr>
              <a:t>maximizes</a:t>
            </a:r>
            <a:r>
              <a:rPr lang="en-US" altLang="en-US" sz="1900" dirty="0">
                <a:ea typeface="ＭＳ Ｐゴシック" pitchFamily="34" charset="-128"/>
              </a:rPr>
              <a:t> </a:t>
            </a:r>
            <a:r>
              <a:rPr lang="en-US" altLang="en-US" sz="1900" dirty="0" smtClean="0">
                <a:ea typeface="ＭＳ Ｐゴシック" pitchFamily="34" charset="-128"/>
              </a:rPr>
              <a:t>P(X</a:t>
            </a:r>
            <a:r>
              <a:rPr lang="en-US" altLang="en-US" sz="1900" baseline="-25000" dirty="0" smtClean="0">
                <a:ea typeface="ＭＳ Ｐゴシック" pitchFamily="34" charset="-128"/>
              </a:rPr>
              <a:t>1</a:t>
            </a:r>
            <a:r>
              <a:rPr lang="en-US" altLang="en-US" sz="1900" dirty="0">
                <a:ea typeface="ＭＳ Ｐゴシック" pitchFamily="34" charset="-128"/>
              </a:rPr>
              <a:t>, X</a:t>
            </a:r>
            <a:r>
              <a:rPr lang="en-US" altLang="en-US" sz="1900" baseline="-25000" dirty="0">
                <a:ea typeface="ＭＳ Ｐゴシック" pitchFamily="34" charset="-128"/>
              </a:rPr>
              <a:t>2</a:t>
            </a:r>
            <a:r>
              <a:rPr lang="en-US" altLang="en-US" sz="1900" dirty="0">
                <a:ea typeface="ＭＳ Ｐゴシック" pitchFamily="34" charset="-128"/>
              </a:rPr>
              <a:t>, …, </a:t>
            </a:r>
            <a:r>
              <a:rPr lang="en-US" altLang="en-US" sz="1900" dirty="0" err="1">
                <a:ea typeface="ＭＳ Ｐゴシック" pitchFamily="34" charset="-128"/>
              </a:rPr>
              <a:t>X</a:t>
            </a:r>
            <a:r>
              <a:rPr lang="en-US" altLang="en-US" sz="1900" baseline="-25000" dirty="0" err="1">
                <a:ea typeface="ＭＳ Ｐゴシック" pitchFamily="34" charset="-128"/>
              </a:rPr>
              <a:t>d</a:t>
            </a:r>
            <a:r>
              <a:rPr lang="en-US" altLang="en-US" sz="1900" dirty="0" err="1">
                <a:ea typeface="ＭＳ Ｐゴシック" pitchFamily="34" charset="-128"/>
              </a:rPr>
              <a:t>|Y</a:t>
            </a:r>
            <a:r>
              <a:rPr lang="en-US" altLang="en-US" sz="1900" dirty="0">
                <a:ea typeface="ＭＳ Ｐゴシック" pitchFamily="34" charset="-128"/>
              </a:rPr>
              <a:t>) </a:t>
            </a:r>
            <a:r>
              <a:rPr lang="en-US" altLang="en-US" sz="1900" dirty="0" smtClean="0">
                <a:ea typeface="ＭＳ Ｐゴシック" pitchFamily="34" charset="-128"/>
              </a:rPr>
              <a:t>P(Y)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19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sz="1800" dirty="0" smtClean="0">
                <a:ea typeface="ＭＳ Ｐゴシック" pitchFamily="34" charset="-128"/>
              </a:rPr>
              <a:t>How </a:t>
            </a:r>
            <a:r>
              <a:rPr lang="en-US" altLang="en-US" sz="1800" dirty="0">
                <a:ea typeface="ＭＳ Ｐゴシック" pitchFamily="34" charset="-128"/>
              </a:rPr>
              <a:t>to estimate P(X</a:t>
            </a:r>
            <a:r>
              <a:rPr lang="en-US" altLang="en-US" sz="1800" baseline="-25000" dirty="0">
                <a:ea typeface="ＭＳ Ｐゴシック" pitchFamily="34" charset="-128"/>
              </a:rPr>
              <a:t>1</a:t>
            </a:r>
            <a:r>
              <a:rPr lang="en-US" altLang="en-US" sz="1800" dirty="0">
                <a:ea typeface="ＭＳ Ｐゴシック" pitchFamily="34" charset="-128"/>
              </a:rPr>
              <a:t>, X</a:t>
            </a:r>
            <a:r>
              <a:rPr lang="en-US" altLang="en-US" sz="1800" baseline="-25000" dirty="0">
                <a:ea typeface="ＭＳ Ｐゴシック" pitchFamily="34" charset="-128"/>
              </a:rPr>
              <a:t>2</a:t>
            </a:r>
            <a:r>
              <a:rPr lang="en-US" altLang="en-US" sz="1800" dirty="0">
                <a:ea typeface="ＭＳ Ｐゴシック" pitchFamily="34" charset="-128"/>
              </a:rPr>
              <a:t>, …, </a:t>
            </a:r>
            <a:r>
              <a:rPr lang="en-US" altLang="en-US" sz="1800" dirty="0" err="1">
                <a:ea typeface="ＭＳ Ｐゴシック" pitchFamily="34" charset="-128"/>
              </a:rPr>
              <a:t>X</a:t>
            </a:r>
            <a:r>
              <a:rPr lang="en-US" altLang="en-US" sz="1800" baseline="-25000" dirty="0" err="1">
                <a:ea typeface="ＭＳ Ｐゴシック" pitchFamily="34" charset="-128"/>
              </a:rPr>
              <a:t>d</a:t>
            </a:r>
            <a:r>
              <a:rPr lang="en-US" altLang="en-US" sz="1800" baseline="-25000" dirty="0">
                <a:ea typeface="ＭＳ Ｐゴシック" pitchFamily="34" charset="-128"/>
              </a:rPr>
              <a:t> </a:t>
            </a:r>
            <a:r>
              <a:rPr lang="en-US" altLang="en-US" sz="1800" dirty="0">
                <a:ea typeface="ＭＳ Ｐゴシック" pitchFamily="34" charset="-128"/>
              </a:rPr>
              <a:t>| Y )?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Approach</a:t>
            </a:r>
            <a:endParaRPr lang="en-IN" dirty="0"/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302170"/>
              </p:ext>
            </p:extLst>
          </p:nvPr>
        </p:nvGraphicFramePr>
        <p:xfrm>
          <a:off x="3352800" y="2362200"/>
          <a:ext cx="61722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4" imgW="2717640" imgH="431640" progId="Equation.3">
                  <p:embed/>
                </p:oleObj>
              </mc:Choice>
              <mc:Fallback>
                <p:oleObj name="Equation" r:id="rId4" imgW="2717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62200"/>
                        <a:ext cx="6172200" cy="82073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+mj-cs"/>
              </a:rPr>
              <a:t>Example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62000" y="2133600"/>
            <a:ext cx="6858000" cy="27289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Can we </a:t>
            </a:r>
            <a:r>
              <a:rPr lang="en-US" altLang="en-US" dirty="0" smtClean="0"/>
              <a:t>estimate </a:t>
            </a:r>
            <a:r>
              <a:rPr lang="en-US" altLang="en-US" sz="1800" dirty="0" smtClean="0"/>
              <a:t>P(Evade </a:t>
            </a:r>
            <a:r>
              <a:rPr lang="en-US" altLang="en-US" sz="1800" dirty="0"/>
              <a:t>= Yes | X) and P(Evade = No | X</a:t>
            </a:r>
            <a:r>
              <a:rPr lang="en-US" altLang="en-US" sz="1800" dirty="0" smtClean="0"/>
              <a:t>)?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Given a Test Record</a:t>
            </a:r>
            <a:endParaRPr lang="en-IN" dirty="0"/>
          </a:p>
        </p:txBody>
      </p:sp>
      <p:graphicFrame>
        <p:nvGraphicFramePr>
          <p:cNvPr id="2355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762015"/>
              </p:ext>
            </p:extLst>
          </p:nvPr>
        </p:nvGraphicFramePr>
        <p:xfrm>
          <a:off x="7960506" y="2057400"/>
          <a:ext cx="3393294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7960506" y="2057400"/>
                        <a:ext cx="3393294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563152"/>
              </p:ext>
            </p:extLst>
          </p:nvPr>
        </p:nvGraphicFramePr>
        <p:xfrm>
          <a:off x="2590800" y="1600200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Equation" r:id="rId6" imgW="2832100" imgH="203200" progId="Equation.3">
                  <p:embed/>
                </p:oleObj>
              </mc:Choice>
              <mc:Fallback>
                <p:oleObj name="Equation" r:id="rId6" imgW="283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600200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6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+mj-cs"/>
              </a:rPr>
              <a:t>Example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Given a Test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Record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dirty="0"/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51739"/>
              </p:ext>
            </p:extLst>
          </p:nvPr>
        </p:nvGraphicFramePr>
        <p:xfrm>
          <a:off x="7315200" y="1981200"/>
          <a:ext cx="3733800" cy="40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7315200" y="1981200"/>
                        <a:ext cx="3733800" cy="4081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600658"/>
              </p:ext>
            </p:extLst>
          </p:nvPr>
        </p:nvGraphicFramePr>
        <p:xfrm>
          <a:off x="3124200" y="1524000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6" imgW="2832100" imgH="203200" progId="Equation.3">
                  <p:embed/>
                </p:oleObj>
              </mc:Choice>
              <mc:Fallback>
                <p:oleObj name="Equation" r:id="rId6" imgW="283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524000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209800"/>
            <a:ext cx="5476875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Conditional Independence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cs typeface="+mn-cs"/>
              </a:rPr>
              <a:t>X</a:t>
            </a:r>
            <a:r>
              <a:rPr lang="en-US" dirty="0">
                <a:cs typeface="+mn-cs"/>
              </a:rPr>
              <a:t> and </a:t>
            </a:r>
            <a:r>
              <a:rPr lang="en-US" b="1" dirty="0">
                <a:cs typeface="+mn-cs"/>
              </a:rPr>
              <a:t>Y</a:t>
            </a:r>
            <a:r>
              <a:rPr lang="en-US" dirty="0">
                <a:cs typeface="+mn-cs"/>
              </a:rPr>
              <a:t> are conditionally independent given </a:t>
            </a:r>
            <a:r>
              <a:rPr lang="en-US" b="1" dirty="0">
                <a:cs typeface="+mn-cs"/>
              </a:rPr>
              <a:t>Z</a:t>
            </a:r>
            <a:r>
              <a:rPr lang="en-US" dirty="0">
                <a:cs typeface="+mn-cs"/>
              </a:rPr>
              <a:t> if P(</a:t>
            </a:r>
            <a:r>
              <a:rPr lang="en-US" b="1" dirty="0">
                <a:cs typeface="+mn-cs"/>
              </a:rPr>
              <a:t>X</a:t>
            </a:r>
            <a:r>
              <a:rPr lang="en-US" dirty="0">
                <a:cs typeface="+mn-cs"/>
              </a:rPr>
              <a:t>|</a:t>
            </a:r>
            <a:r>
              <a:rPr lang="en-US" b="1" dirty="0">
                <a:cs typeface="+mn-cs"/>
              </a:rPr>
              <a:t>YZ</a:t>
            </a:r>
            <a:r>
              <a:rPr lang="en-US" dirty="0">
                <a:cs typeface="+mn-cs"/>
              </a:rPr>
              <a:t>) = P(</a:t>
            </a:r>
            <a:r>
              <a:rPr lang="en-US" b="1" dirty="0">
                <a:cs typeface="+mn-cs"/>
              </a:rPr>
              <a:t>X</a:t>
            </a:r>
            <a:r>
              <a:rPr lang="en-US" dirty="0">
                <a:cs typeface="+mn-cs"/>
              </a:rPr>
              <a:t>|</a:t>
            </a:r>
            <a:r>
              <a:rPr lang="en-US" b="1" dirty="0">
                <a:cs typeface="+mn-cs"/>
              </a:rPr>
              <a:t>Z</a:t>
            </a:r>
            <a:r>
              <a:rPr lang="en-US" dirty="0">
                <a:cs typeface="+mn-cs"/>
              </a:rPr>
              <a:t>)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Example: Arm length and reading skills 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Young child has shorter arm length and limited reading skills, compared to adults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If age is fixed, no apparent relationship between arm length and reading skills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Arm length and reading skills are conditionally independent given 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6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 pitchFamily="34" charset="-128"/>
              </a:rPr>
              <a:t>Naïve Bayes Classifier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752600"/>
            <a:ext cx="10160000" cy="27289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000" dirty="0">
                <a:ea typeface="ＭＳ Ｐゴシック" pitchFamily="34" charset="-128"/>
              </a:rPr>
              <a:t>A</a:t>
            </a:r>
            <a:r>
              <a:rPr lang="en-US" altLang="en-US" sz="2000" dirty="0" smtClean="0">
                <a:ea typeface="ＭＳ Ｐゴシック" pitchFamily="34" charset="-128"/>
              </a:rPr>
              <a:t>mong </a:t>
            </a:r>
            <a:r>
              <a:rPr lang="en-US" altLang="en-US" sz="2000" dirty="0">
                <a:ea typeface="ＭＳ Ｐゴシック" pitchFamily="34" charset="-128"/>
              </a:rPr>
              <a:t>attributes X</a:t>
            </a:r>
            <a:r>
              <a:rPr lang="en-US" altLang="en-US" sz="2000" baseline="-25000" dirty="0">
                <a:ea typeface="ＭＳ Ｐゴシック" pitchFamily="34" charset="-128"/>
              </a:rPr>
              <a:t>i</a:t>
            </a:r>
            <a:r>
              <a:rPr lang="en-US" altLang="en-US" sz="2000" dirty="0">
                <a:ea typeface="ＭＳ Ｐゴシック" pitchFamily="34" charset="-128"/>
              </a:rPr>
              <a:t> when class is given:    </a:t>
            </a:r>
          </a:p>
          <a:p>
            <a:pPr lvl="1">
              <a:defRPr/>
            </a:pPr>
            <a:r>
              <a:rPr lang="en-US" altLang="en-US" sz="1800" dirty="0">
                <a:ea typeface="ＭＳ Ｐゴシック" pitchFamily="34" charset="-128"/>
              </a:rPr>
              <a:t>P(X</a:t>
            </a:r>
            <a:r>
              <a:rPr lang="en-US" altLang="en-US" sz="1800" baseline="-25000" dirty="0">
                <a:ea typeface="ＭＳ Ｐゴシック" pitchFamily="34" charset="-128"/>
              </a:rPr>
              <a:t>1</a:t>
            </a:r>
            <a:r>
              <a:rPr lang="en-US" altLang="en-US" sz="1800" dirty="0">
                <a:ea typeface="ＭＳ Ｐゴシック" pitchFamily="34" charset="-128"/>
              </a:rPr>
              <a:t>, X</a:t>
            </a:r>
            <a:r>
              <a:rPr lang="en-US" altLang="en-US" sz="1800" baseline="-25000" dirty="0">
                <a:ea typeface="ＭＳ Ｐゴシック" pitchFamily="34" charset="-128"/>
              </a:rPr>
              <a:t>2</a:t>
            </a:r>
            <a:r>
              <a:rPr lang="en-US" altLang="en-US" sz="1800" dirty="0">
                <a:ea typeface="ＭＳ Ｐゴシック" pitchFamily="34" charset="-128"/>
              </a:rPr>
              <a:t>, …, </a:t>
            </a:r>
            <a:r>
              <a:rPr lang="en-US" altLang="en-US" sz="1800" dirty="0" err="1">
                <a:ea typeface="ＭＳ Ｐゴシック" pitchFamily="34" charset="-128"/>
              </a:rPr>
              <a:t>X</a:t>
            </a:r>
            <a:r>
              <a:rPr lang="en-US" altLang="en-US" sz="1800" baseline="-25000" dirty="0" err="1">
                <a:ea typeface="ＭＳ Ｐゴシック" pitchFamily="34" charset="-128"/>
              </a:rPr>
              <a:t>d</a:t>
            </a:r>
            <a:r>
              <a:rPr lang="en-US" altLang="en-US" sz="1800" baseline="-25000" dirty="0">
                <a:ea typeface="ＭＳ Ｐゴシック" pitchFamily="34" charset="-128"/>
              </a:rPr>
              <a:t> </a:t>
            </a:r>
            <a:r>
              <a:rPr lang="en-US" altLang="en-US" sz="1800" dirty="0">
                <a:ea typeface="ＭＳ Ｐゴシック" pitchFamily="34" charset="-128"/>
              </a:rPr>
              <a:t>|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 = P(X</a:t>
            </a:r>
            <a:r>
              <a:rPr lang="en-US" altLang="en-US" sz="1800" baseline="-25000" dirty="0">
                <a:ea typeface="ＭＳ Ｐゴシック" pitchFamily="34" charset="-128"/>
              </a:rPr>
              <a:t>1</a:t>
            </a:r>
            <a:r>
              <a:rPr lang="en-US" altLang="en-US" sz="1800" dirty="0">
                <a:ea typeface="ＭＳ Ｐゴシック" pitchFamily="34" charset="-128"/>
              </a:rPr>
              <a:t>|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 P(X</a:t>
            </a:r>
            <a:r>
              <a:rPr lang="en-US" altLang="en-US" sz="1800" baseline="-25000" dirty="0">
                <a:ea typeface="ＭＳ Ｐゴシック" pitchFamily="34" charset="-128"/>
              </a:rPr>
              <a:t>2</a:t>
            </a:r>
            <a:r>
              <a:rPr lang="en-US" altLang="en-US" sz="1800" dirty="0">
                <a:ea typeface="ＭＳ Ｐゴシック" pitchFamily="34" charset="-128"/>
              </a:rPr>
              <a:t>|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)… P(</a:t>
            </a:r>
            <a:r>
              <a:rPr lang="en-US" altLang="en-US" sz="1800" dirty="0" err="1">
                <a:ea typeface="ＭＳ Ｐゴシック" pitchFamily="34" charset="-128"/>
              </a:rPr>
              <a:t>X</a:t>
            </a:r>
            <a:r>
              <a:rPr lang="en-US" altLang="en-US" sz="1800" baseline="-25000" dirty="0" err="1">
                <a:ea typeface="ＭＳ Ｐゴシック" pitchFamily="34" charset="-128"/>
              </a:rPr>
              <a:t>d</a:t>
            </a:r>
            <a:r>
              <a:rPr lang="en-US" altLang="en-US" sz="1800" dirty="0">
                <a:ea typeface="ＭＳ Ｐゴシック" pitchFamily="34" charset="-128"/>
              </a:rPr>
              <a:t>|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 smtClean="0">
                <a:ea typeface="ＭＳ Ｐゴシック" pitchFamily="34" charset="-128"/>
              </a:rPr>
              <a:t>)</a:t>
            </a:r>
          </a:p>
          <a:p>
            <a:pPr lvl="1">
              <a:defRPr/>
            </a:pPr>
            <a:endParaRPr lang="en-US" altLang="en-US" sz="1800" dirty="0">
              <a:ea typeface="ＭＳ Ｐゴシック" pitchFamily="34" charset="-128"/>
            </a:endParaRPr>
          </a:p>
          <a:p>
            <a:pPr lvl="1">
              <a:defRPr/>
            </a:pPr>
            <a:r>
              <a:rPr lang="en-US" altLang="en-US" sz="1800" dirty="0">
                <a:ea typeface="ＭＳ Ｐゴシック" pitchFamily="34" charset="-128"/>
              </a:rPr>
              <a:t>Now we can estimate P(X</a:t>
            </a:r>
            <a:r>
              <a:rPr lang="en-US" altLang="en-US" sz="1800" baseline="-25000" dirty="0">
                <a:ea typeface="ＭＳ Ｐゴシック" pitchFamily="34" charset="-128"/>
              </a:rPr>
              <a:t>i</a:t>
            </a:r>
            <a:r>
              <a:rPr lang="en-US" altLang="en-US" sz="1800" dirty="0">
                <a:ea typeface="ＭＳ Ｐゴシック" pitchFamily="34" charset="-128"/>
              </a:rPr>
              <a:t>|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 for all X</a:t>
            </a:r>
            <a:r>
              <a:rPr lang="en-US" altLang="en-US" sz="1800" baseline="-25000" dirty="0">
                <a:ea typeface="ＭＳ Ｐゴシック" pitchFamily="34" charset="-128"/>
              </a:rPr>
              <a:t>i</a:t>
            </a:r>
            <a:r>
              <a:rPr lang="en-US" altLang="en-US" sz="1800" dirty="0">
                <a:ea typeface="ＭＳ Ｐゴシック" pitchFamily="34" charset="-128"/>
              </a:rPr>
              <a:t> and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 combinations from the training </a:t>
            </a:r>
            <a:r>
              <a:rPr lang="en-US" altLang="en-US" sz="1800" dirty="0" smtClean="0">
                <a:ea typeface="ＭＳ Ｐゴシック" pitchFamily="34" charset="-128"/>
              </a:rPr>
              <a:t>data</a:t>
            </a:r>
          </a:p>
          <a:p>
            <a:pPr lvl="1">
              <a:defRPr/>
            </a:pPr>
            <a:endParaRPr lang="en-US" altLang="en-US" sz="1800" dirty="0">
              <a:ea typeface="ＭＳ Ｐゴシック" pitchFamily="34" charset="-128"/>
            </a:endParaRPr>
          </a:p>
          <a:p>
            <a:pPr lvl="1">
              <a:defRPr/>
            </a:pPr>
            <a:r>
              <a:rPr lang="en-US" altLang="en-US" sz="1800" dirty="0">
                <a:ea typeface="ＭＳ Ｐゴシック" pitchFamily="34" charset="-128"/>
              </a:rPr>
              <a:t>New point is classified to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 if  P(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 </a:t>
            </a:r>
            <a:r>
              <a:rPr lang="en-US" altLang="en-US" sz="1800" dirty="0">
                <a:ea typeface="ＭＳ Ｐゴシック" pitchFamily="34" charset="-128"/>
                <a:sym typeface="Symbol" pitchFamily="18" charset="2"/>
              </a:rPr>
              <a:t></a:t>
            </a:r>
            <a:r>
              <a:rPr lang="en-US" altLang="en-US" sz="1800" dirty="0">
                <a:ea typeface="ＭＳ Ｐゴシック" pitchFamily="34" charset="-128"/>
              </a:rPr>
              <a:t> P(X</a:t>
            </a:r>
            <a:r>
              <a:rPr lang="en-US" altLang="en-US" sz="1800" baseline="-25000" dirty="0">
                <a:ea typeface="ＭＳ Ｐゴシック" pitchFamily="34" charset="-128"/>
              </a:rPr>
              <a:t>i</a:t>
            </a:r>
            <a:r>
              <a:rPr lang="en-US" altLang="en-US" sz="1800" dirty="0">
                <a:ea typeface="ＭＳ Ｐゴシック" pitchFamily="34" charset="-128"/>
              </a:rPr>
              <a:t>| </a:t>
            </a:r>
            <a:r>
              <a:rPr lang="en-US" altLang="en-US" sz="1800" dirty="0" err="1">
                <a:ea typeface="ＭＳ Ｐゴシック" pitchFamily="34" charset="-128"/>
              </a:rPr>
              <a:t>Y</a:t>
            </a:r>
            <a:r>
              <a:rPr lang="en-US" altLang="en-US" sz="1800" baseline="-25000" dirty="0" err="1">
                <a:ea typeface="ＭＳ Ｐゴシック" pitchFamily="34" charset="-128"/>
              </a:rPr>
              <a:t>j</a:t>
            </a:r>
            <a:r>
              <a:rPr lang="en-US" altLang="en-US" sz="1800" dirty="0">
                <a:ea typeface="ＭＳ Ｐゴシック" pitchFamily="34" charset="-128"/>
              </a:rPr>
              <a:t>)  is maximal.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>
              <a:ea typeface="ＭＳ Ｐゴシック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Assume conditional independence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+mj-cs"/>
              </a:rPr>
              <a:t>Naïve Bayes on Example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Given a Test Record</a:t>
            </a:r>
            <a:endParaRPr lang="en-IN" dirty="0"/>
          </a:p>
        </p:txBody>
      </p:sp>
      <p:graphicFrame>
        <p:nvGraphicFramePr>
          <p:cNvPr id="286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937"/>
              </p:ext>
            </p:extLst>
          </p:nvPr>
        </p:nvGraphicFramePr>
        <p:xfrm>
          <a:off x="6553200" y="1828800"/>
          <a:ext cx="3886200" cy="444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6553200" y="1828800"/>
                        <a:ext cx="3886200" cy="4443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4"/>
          <p:cNvGraphicFramePr>
            <a:graphicFrameLocks noChangeAspect="1"/>
          </p:cNvGraphicFramePr>
          <p:nvPr/>
        </p:nvGraphicFramePr>
        <p:xfrm>
          <a:off x="3505200" y="1447800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Equation" r:id="rId6" imgW="2832100" imgH="203200" progId="Equation.3">
                  <p:embed/>
                </p:oleObj>
              </mc:Choice>
              <mc:Fallback>
                <p:oleObj name="Equation" r:id="rId6" imgW="283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447800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95400" y="1905000"/>
            <a:ext cx="4876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 indent="0">
              <a:buSzPct val="75000"/>
              <a:buNone/>
              <a:defRPr/>
            </a:pPr>
            <a:r>
              <a:rPr lang="en-US" altLang="en-US" sz="2000" dirty="0"/>
              <a:t>P(X | Yes)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P(Refund = No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P(Divorced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P(Income = 120K | Yes)</a:t>
            </a:r>
          </a:p>
          <a:p>
            <a:pPr lvl="1">
              <a:buSzPct val="75000"/>
              <a:buFont typeface="Arial" charset="0"/>
              <a:buNone/>
              <a:defRPr/>
            </a:pPr>
            <a:endParaRPr lang="en-US" altLang="en-US" sz="2000" dirty="0"/>
          </a:p>
          <a:p>
            <a:pPr marL="0" lvl="1" indent="0">
              <a:buSzPct val="75000"/>
              <a:buNone/>
              <a:defRPr/>
            </a:pPr>
            <a:r>
              <a:rPr lang="en-US" altLang="en-US" sz="2000" dirty="0"/>
              <a:t>P(X | No)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P(Refund = No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P(Divorced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dirty="0"/>
              <a:t>		P(Income = 120K | No)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cs typeface="+mj-cs"/>
              </a:rPr>
              <a:t>Estimate Probabilities from Data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2057400"/>
            <a:ext cx="6248400" cy="27289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000" dirty="0"/>
              <a:t>P(y) = fraction of instances of class </a:t>
            </a:r>
            <a:r>
              <a:rPr lang="en-US" sz="2000" dirty="0" smtClean="0"/>
              <a:t>y</a:t>
            </a:r>
          </a:p>
          <a:p>
            <a:pPr lvl="1">
              <a:defRPr/>
            </a:pPr>
            <a:r>
              <a:rPr lang="en-US" sz="1800" dirty="0" smtClean="0"/>
              <a:t>e.g</a:t>
            </a:r>
            <a:r>
              <a:rPr lang="en-US" sz="1800" dirty="0"/>
              <a:t>.,  P(No) = 7/10, </a:t>
            </a:r>
            <a:r>
              <a:rPr lang="en-US" sz="1800" dirty="0" smtClean="0"/>
              <a:t>P(Yes</a:t>
            </a:r>
            <a:r>
              <a:rPr lang="en-US" sz="1800" dirty="0"/>
              <a:t>) = </a:t>
            </a:r>
            <a:r>
              <a:rPr lang="en-US" sz="1800" dirty="0" smtClean="0"/>
              <a:t>3/10</a:t>
            </a:r>
          </a:p>
          <a:p>
            <a:pPr marL="457200" lvl="1" indent="0">
              <a:buNone/>
              <a:defRPr/>
            </a:pPr>
            <a:endParaRPr lang="en-US" sz="2400" dirty="0"/>
          </a:p>
          <a:p>
            <a:pPr>
              <a:lnSpc>
                <a:spcPct val="90000"/>
              </a:lnSpc>
              <a:defRPr/>
            </a:pPr>
            <a:r>
              <a:rPr lang="en-US" sz="2000" dirty="0"/>
              <a:t>For categorical </a:t>
            </a:r>
            <a:r>
              <a:rPr lang="en-US" sz="2000" dirty="0" smtClean="0"/>
              <a:t>attributes </a:t>
            </a:r>
            <a:r>
              <a:rPr lang="en-US" sz="2000" dirty="0"/>
              <a:t>P(X</a:t>
            </a:r>
            <a:r>
              <a:rPr lang="en-US" sz="2000" baseline="-25000" dirty="0"/>
              <a:t>i</a:t>
            </a:r>
            <a:r>
              <a:rPr lang="en-US" sz="2000" dirty="0"/>
              <a:t> =</a:t>
            </a:r>
            <a:r>
              <a:rPr lang="en-US" sz="2000" dirty="0" smtClean="0"/>
              <a:t>c | </a:t>
            </a:r>
            <a:r>
              <a:rPr lang="en-US" sz="2000" dirty="0"/>
              <a:t>y) =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c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/ n</a:t>
            </a:r>
            <a:endParaRPr lang="en-US" sz="2000" baseline="-25000" dirty="0"/>
          </a:p>
          <a:p>
            <a:pPr lvl="1">
              <a:defRPr/>
            </a:pPr>
            <a:r>
              <a:rPr lang="en-US" sz="1800" dirty="0" err="1" smtClean="0"/>
              <a:t>n</a:t>
            </a:r>
            <a:r>
              <a:rPr lang="en-US" sz="1800" baseline="-25000" dirty="0" err="1" smtClean="0"/>
              <a:t>c</a:t>
            </a:r>
            <a:r>
              <a:rPr lang="en-US" sz="1800" dirty="0" smtClean="0"/>
              <a:t> is </a:t>
            </a:r>
            <a:r>
              <a:rPr lang="en-US" sz="1800" dirty="0"/>
              <a:t>number of instances having attribute value X</a:t>
            </a:r>
            <a:r>
              <a:rPr lang="en-US" sz="1800" baseline="-25000" dirty="0"/>
              <a:t>i</a:t>
            </a:r>
            <a:r>
              <a:rPr lang="en-US" sz="1800" dirty="0"/>
              <a:t> =c and belonging to class </a:t>
            </a:r>
            <a:r>
              <a:rPr lang="en-US" sz="1800" dirty="0" smtClean="0"/>
              <a:t>y</a:t>
            </a:r>
          </a:p>
          <a:p>
            <a:pPr lvl="1">
              <a:defRPr/>
            </a:pPr>
            <a:r>
              <a:rPr lang="en-US" sz="1800" dirty="0"/>
              <a:t>e</a:t>
            </a:r>
            <a:r>
              <a:rPr lang="en-US" sz="1800" dirty="0" smtClean="0"/>
              <a:t>.g., P(Status=</a:t>
            </a:r>
            <a:r>
              <a:rPr lang="en-US" sz="1800" dirty="0" err="1" smtClean="0"/>
              <a:t>Married|y</a:t>
            </a:r>
            <a:r>
              <a:rPr lang="en-US" sz="1800" dirty="0" smtClean="0"/>
              <a:t>=No</a:t>
            </a:r>
            <a:r>
              <a:rPr lang="en-US" sz="1800" dirty="0"/>
              <a:t>) = </a:t>
            </a:r>
            <a:r>
              <a:rPr lang="en-US" sz="1800" dirty="0" smtClean="0"/>
              <a:t>4/7</a:t>
            </a:r>
            <a:r>
              <a:rPr lang="en-US" sz="1800" baseline="-25000" dirty="0" smtClean="0"/>
              <a:t>,</a:t>
            </a:r>
            <a:endParaRPr lang="en-US" sz="1800" dirty="0"/>
          </a:p>
          <a:p>
            <a:pPr marL="457200" lvl="1" indent="0">
              <a:buNone/>
              <a:defRPr/>
            </a:pPr>
            <a:r>
              <a:rPr lang="en-US" sz="1800" dirty="0" smtClean="0"/>
              <a:t>	    P(Refund=</a:t>
            </a:r>
            <a:r>
              <a:rPr lang="en-US" sz="1800" dirty="0" err="1" smtClean="0"/>
              <a:t>Yes|y</a:t>
            </a:r>
            <a:r>
              <a:rPr lang="en-US" sz="1800" dirty="0" smtClean="0"/>
              <a:t>=Yes</a:t>
            </a:r>
            <a:r>
              <a:rPr lang="en-US" sz="1800" dirty="0"/>
              <a:t>)=0</a:t>
            </a:r>
            <a:endParaRPr lang="en-US" sz="1800" baseline="-2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Discrete Attributes</a:t>
            </a:r>
            <a:endParaRPr lang="en-IN" dirty="0"/>
          </a:p>
        </p:txBody>
      </p:sp>
      <p:graphicFrame>
        <p:nvGraphicFramePr>
          <p:cNvPr id="2970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537517"/>
              </p:ext>
            </p:extLst>
          </p:nvPr>
        </p:nvGraphicFramePr>
        <p:xfrm>
          <a:off x="7239001" y="1600200"/>
          <a:ext cx="41148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7239001" y="1600200"/>
                        <a:ext cx="41148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10820400" y="27432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820400" y="5105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0820400" y="41148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820400" y="3429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276599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Reduce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number of features.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Manually select which features to keep.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Model selection algorithm </a:t>
                </a:r>
              </a:p>
              <a:p>
                <a:endParaRPr lang="en-US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Regularization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Keep all the features, but reduce magnitude/values of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Works well when we have a lot of features,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each/many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which contributes a bit to predicting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276599"/>
              </a:xfrm>
              <a:blipFill rotWithShape="0">
                <a:blip r:embed="rId3"/>
                <a:stretch>
                  <a:fillRect l="-420" t="-1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982200" y="57912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20398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cs typeface="+mj-cs"/>
              </a:rPr>
              <a:t>Estimate Probabilities from Data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676400"/>
            <a:ext cx="10160000" cy="3429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Discretization</a:t>
            </a:r>
          </a:p>
          <a:p>
            <a:pPr lvl="1">
              <a:defRPr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Partition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range into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bins</a:t>
            </a:r>
          </a:p>
          <a:p>
            <a:pPr lvl="1">
              <a:defRPr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Replace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continuous value with bin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</a:p>
          <a:p>
            <a:pPr lvl="2">
              <a:defRPr/>
            </a:pP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changed from continuous to 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ordinal</a:t>
            </a:r>
          </a:p>
          <a:p>
            <a:pPr>
              <a:defRPr/>
            </a:pPr>
            <a:r>
              <a:rPr lang="en-US" sz="22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Probability </a:t>
            </a:r>
            <a:r>
              <a:rPr lang="en-US" sz="2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density </a:t>
            </a:r>
            <a:r>
              <a:rPr lang="en-US" sz="22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estimation</a:t>
            </a:r>
          </a:p>
          <a:p>
            <a:pPr lvl="1">
              <a:defRPr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Assume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attribute follows a normal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distribution</a:t>
            </a:r>
          </a:p>
          <a:p>
            <a:pPr lvl="1">
              <a:defRPr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 to estimate parameters of distribution </a:t>
            </a:r>
            <a:b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(e.g., mean and standard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deviation)</a:t>
            </a:r>
          </a:p>
          <a:p>
            <a:pPr lvl="1">
              <a:defRPr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Once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probability distribution is known, use it to estimate the conditional probability P(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0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|Y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Continuous Attributes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cs typeface="+mj-cs"/>
              </a:rPr>
              <a:t>Estimate Probabilities from Data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600200"/>
            <a:ext cx="4572000" cy="28051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One </a:t>
            </a:r>
            <a:r>
              <a:rPr lang="en-US" dirty="0"/>
              <a:t>for each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,Y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  <a:r>
              <a:rPr lang="en-US" dirty="0" smtClean="0"/>
              <a:t>pair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</a:t>
            </a:r>
            <a:r>
              <a:rPr lang="en-US" dirty="0"/>
              <a:t>(Income, </a:t>
            </a:r>
            <a:r>
              <a:rPr lang="en-US" dirty="0" smtClean="0"/>
              <a:t>Class=No)</a:t>
            </a:r>
            <a:endParaRPr lang="en-US" dirty="0"/>
          </a:p>
          <a:p>
            <a:pPr lvl="1">
              <a:defRPr/>
            </a:pPr>
            <a:r>
              <a:rPr lang="en-US" sz="1800" dirty="0" smtClean="0"/>
              <a:t>If Class=No</a:t>
            </a:r>
          </a:p>
          <a:p>
            <a:pPr lvl="2">
              <a:defRPr/>
            </a:pPr>
            <a:r>
              <a:rPr lang="en-US" sz="1800" dirty="0" smtClean="0"/>
              <a:t>sample </a:t>
            </a:r>
            <a:r>
              <a:rPr lang="en-US" sz="1800" dirty="0"/>
              <a:t>mean = </a:t>
            </a:r>
            <a:r>
              <a:rPr lang="en-US" sz="1800" dirty="0" smtClean="0"/>
              <a:t>110</a:t>
            </a:r>
          </a:p>
          <a:p>
            <a:pPr lvl="2">
              <a:defRPr/>
            </a:pPr>
            <a:r>
              <a:rPr lang="en-US" sz="1800" dirty="0" smtClean="0"/>
              <a:t>sample </a:t>
            </a:r>
            <a:r>
              <a:rPr lang="en-US" sz="1800" dirty="0"/>
              <a:t>variance = 2975</a:t>
            </a:r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Normal Distribution</a:t>
            </a:r>
            <a:endParaRPr lang="en-IN" dirty="0"/>
          </a:p>
        </p:txBody>
      </p:sp>
      <p:graphicFrame>
        <p:nvGraphicFramePr>
          <p:cNvPr id="317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769946"/>
              </p:ext>
            </p:extLst>
          </p:nvPr>
        </p:nvGraphicFramePr>
        <p:xfrm>
          <a:off x="7391400" y="1219200"/>
          <a:ext cx="4195763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5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7391400" y="1219200"/>
                        <a:ext cx="4195763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795620"/>
              </p:ext>
            </p:extLst>
          </p:nvPr>
        </p:nvGraphicFramePr>
        <p:xfrm>
          <a:off x="3429000" y="1828800"/>
          <a:ext cx="3352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6" imgW="1803400" imgH="584200" progId="Equation.3">
                  <p:embed/>
                </p:oleObj>
              </mc:Choice>
              <mc:Fallback>
                <p:oleObj name="Equation" r:id="rId6" imgW="1803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28800"/>
                        <a:ext cx="33528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98562"/>
              </p:ext>
            </p:extLst>
          </p:nvPr>
        </p:nvGraphicFramePr>
        <p:xfrm>
          <a:off x="1524000" y="5334000"/>
          <a:ext cx="8153400" cy="101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8" imgW="6350000" imgH="787400" progId="Equation.3">
                  <p:embed/>
                </p:oleObj>
              </mc:Choice>
              <mc:Fallback>
                <p:oleObj name="Equation" r:id="rId8" imgW="6350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334000"/>
                        <a:ext cx="8153400" cy="101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 pitchFamily="34" charset="-128"/>
              </a:rPr>
              <a:t>Example of Naïve Bayes Classifier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Given a Test Record</a:t>
            </a:r>
            <a:endParaRPr lang="en-IN" dirty="0"/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563658"/>
              </p:ext>
            </p:extLst>
          </p:nvPr>
        </p:nvGraphicFramePr>
        <p:xfrm>
          <a:off x="2667000" y="1524002"/>
          <a:ext cx="5791200" cy="41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2"/>
                        <a:ext cx="5791200" cy="414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5715000" y="2209800"/>
            <a:ext cx="5638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P(X | No) = P(Refund=No | No)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	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P(Divorced |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No)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	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P(Income=120K | No)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	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4/7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 1/7  0.0072 = 0.0006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1600" b="0" dirty="0">
              <a:latin typeface="Helvetica" panose="020B0604020202020204" pitchFamily="34" charset="0"/>
              <a:cs typeface="Helvetica" panose="020B0604020202020204" pitchFamily="34" charset="0"/>
              <a:sym typeface="Symbol" charset="2"/>
            </a:endParaRPr>
          </a:p>
          <a:p>
            <a:pPr marL="285750" indent="-285750">
              <a:lnSpc>
                <a:spcPct val="90000"/>
              </a:lnSpc>
              <a:spcBef>
                <a:spcPts val="1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P(X | Yes) = P(Refund=No | Yes)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	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P(Divorced |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Yes)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	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P(Income=120K | Yes)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	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= 1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 1/3  1.2  10</a:t>
            </a:r>
            <a:r>
              <a:rPr lang="en-US" altLang="en-US" sz="1600" b="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-9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 = 4  10</a:t>
            </a:r>
            <a:r>
              <a:rPr lang="en-US" altLang="en-US" sz="1600" b="0" baseline="3000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-10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1600" b="0" dirty="0">
              <a:latin typeface="Helvetica" panose="020B0604020202020204" pitchFamily="34" charset="0"/>
              <a:cs typeface="Helvetica" panose="020B0604020202020204" pitchFamily="34" charset="0"/>
              <a:sym typeface="Symbol" charset="2"/>
            </a:endParaRPr>
          </a:p>
          <a:p>
            <a:pPr>
              <a:lnSpc>
                <a:spcPct val="90000"/>
              </a:lnSpc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altLang="en-US" sz="1600" b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X|No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)P(No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) &gt;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</a:t>
            </a:r>
            <a:r>
              <a:rPr lang="en-US" altLang="en-US" sz="1600" b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X|Yes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)P(Yes)</a:t>
            </a:r>
          </a:p>
          <a:p>
            <a:pPr>
              <a:lnSpc>
                <a:spcPct val="90000"/>
              </a:lnSpc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endParaRPr lang="en-US" altLang="en-US" sz="16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Therefore, P(</a:t>
            </a:r>
            <a:r>
              <a:rPr lang="en-US" altLang="en-US" sz="1600" b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No|X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) &gt; P(</a:t>
            </a:r>
            <a:r>
              <a:rPr lang="en-US" altLang="en-US" sz="16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Yes|X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=&gt; </a:t>
            </a: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Class = No</a:t>
            </a:r>
          </a:p>
        </p:txBody>
      </p:sp>
      <p:sp>
        <p:nvSpPr>
          <p:cNvPr id="32773" name="TextBox 1"/>
          <p:cNvSpPr txBox="1">
            <a:spLocks noChangeArrowheads="1"/>
          </p:cNvSpPr>
          <p:nvPr/>
        </p:nvSpPr>
        <p:spPr bwMode="auto">
          <a:xfrm>
            <a:off x="1295400" y="2057400"/>
            <a:ext cx="3776868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= Yes | No) = 3/7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= No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No) = 2/7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No) = 1/7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If class = No: sample mean = 110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2975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If class = Yes: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Naïve Bayes Classifier can make decisions with partial information about attributes in the test record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Use A priori probabilities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class variable</a:t>
            </a:r>
            <a:endParaRPr lang="en-IN" dirty="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5257800" y="1518313"/>
            <a:ext cx="6553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P(Yes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3/10	P(No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7/10</a:t>
            </a:r>
            <a:endParaRPr lang="en-US" altLang="en-US" sz="16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If we only know that marital status is Divorced, then:</a:t>
            </a:r>
          </a:p>
          <a:p>
            <a:pPr marL="0" indent="0"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P(Yes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| Divorced) = 1/3 x 3/10 / P(Divorced)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P(No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| Divorced) = 1/7 x 7/10 / P(Divorced)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If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we also know that Refund = No, then</a:t>
            </a:r>
          </a:p>
          <a:p>
            <a:pPr marL="0" indent="0"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P(Yes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| Refund = No, Divorced) = 1 x 1/3 x 3/10 / 		 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      P(Divorced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, Refund = No)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altLang="en-US" sz="1600" b="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	P(No </a:t>
            </a: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| Refund = No, Divorced) = 4/7 x 1/7 x 7/10 /    		          </a:t>
            </a:r>
            <a:r>
              <a:rPr lang="en-US" altLang="en-US" sz="1600" b="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 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P(Divorced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, Refund = No)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  <a:sym typeface="Symbol" charset="2"/>
              </a:rPr>
              <a:t>If we also know that Taxable Income = 120, then</a:t>
            </a:r>
          </a:p>
          <a:p>
            <a:pPr marL="0" indent="0"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  	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P(Yes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| Refund = No, Divorced, Income = 120) </a:t>
            </a:r>
            <a:b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=1.2 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x10</a:t>
            </a:r>
            <a:r>
              <a:rPr lang="en-US" altLang="en-US" sz="1600" b="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-9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 x  1 x 1/3 x 3/10 / </a:t>
            </a:r>
            <a:endParaRPr lang="en-US" altLang="en-US" sz="1600" b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   	             P(Divorced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, Refund = No,  Income = 120 )</a:t>
            </a: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altLang="en-US" sz="1600" b="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	P(No </a:t>
            </a: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| Refund = No, Divorced Income = 120) = </a:t>
            </a:r>
            <a:b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</a:t>
            </a:r>
            <a:r>
              <a:rPr lang="en-US" altLang="en-US" sz="1600" b="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=0.0072  </a:t>
            </a: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4/7 x 1/7 x 7/10 / </a:t>
            </a:r>
            <a:endParaRPr lang="en-US" altLang="en-US" sz="1600" b="0" dirty="0" smtClea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altLang="en-US" sz="1600" b="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                               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P(Divorced</a:t>
            </a:r>
            <a:r>
              <a:rPr lang="en-US" altLang="en-US" sz="1600" b="0" dirty="0">
                <a:latin typeface="Helvetica" panose="020B0604020202020204" pitchFamily="34" charset="0"/>
                <a:cs typeface="Helvetica" panose="020B0604020202020204" pitchFamily="34" charset="0"/>
              </a:rPr>
              <a:t>, Refund = No, Income = 120</a:t>
            </a:r>
            <a:r>
              <a:rPr lang="en-US" altLang="en-US" sz="1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altLang="en-US" sz="16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990600" y="1600200"/>
            <a:ext cx="3776868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/>
              <a:t>P(Refund </a:t>
            </a:r>
            <a:r>
              <a:rPr lang="en-US" altLang="en-US" sz="1600" dirty="0"/>
              <a:t>= Yes | No) = 3/7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P(Refund = No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Single | No) = 2/7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Divorced | No) = 1/7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Married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P(Marital Status = Married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If class = No: sample mean = 110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	   sample variance = 2975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If class = Yes: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Issues with Naïve Bayes Classifier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Given a Test Record</a:t>
            </a:r>
            <a:endParaRPr lang="en-IN" dirty="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5410200" y="2133600"/>
            <a:ext cx="5410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P(Yes) = 3/10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P(No) = 7/10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P(Yes | Married) = 0 x 3/10 / P(Married)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P(No | Married) = 4/7 x 7/10 / P(Married)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900" b="0" dirty="0">
              <a:sym typeface="Symbol" charset="2"/>
            </a:endParaRPr>
          </a:p>
        </p:txBody>
      </p:sp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1752600" y="1955800"/>
            <a:ext cx="3776868" cy="38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</a:t>
            </a: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Yes | No) = 3/7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No | No) = 4/7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Yes | Yes) = 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No | Yes) = 1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No) = 2/7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No) = 1/7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No) = 4/7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Yes) = 2/3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Yes) = 1/3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Yes) = 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For Taxable Income: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If class = No: sample mean = 110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2975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If class = Yes: sample mean = 90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0400" y="1371600"/>
            <a:ext cx="26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X = (Married)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Rectangle 1"/>
          <p:cNvSpPr>
            <a:spLocks noChangeArrowheads="1"/>
          </p:cNvSpPr>
          <p:nvPr/>
        </p:nvSpPr>
        <p:spPr bwMode="auto">
          <a:xfrm>
            <a:off x="6019800" y="4114800"/>
            <a:ext cx="4267200" cy="2286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Issues with Naïve Bayes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Consider the table with </a:t>
            </a:r>
            <a:r>
              <a:rPr lang="en-US" b="0" dirty="0" err="1"/>
              <a:t>Tid</a:t>
            </a:r>
            <a:r>
              <a:rPr lang="en-US" b="0" dirty="0"/>
              <a:t> = 7 </a:t>
            </a:r>
            <a:r>
              <a:rPr lang="en-US" b="0" dirty="0" smtClean="0"/>
              <a:t>deleted</a:t>
            </a:r>
            <a:endParaRPr lang="en-US" b="0" dirty="0"/>
          </a:p>
        </p:txBody>
      </p:sp>
      <p:graphicFrame>
        <p:nvGraphicFramePr>
          <p:cNvPr id="3584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699451"/>
              </p:ext>
            </p:extLst>
          </p:nvPr>
        </p:nvGraphicFramePr>
        <p:xfrm>
          <a:off x="6096000" y="1371600"/>
          <a:ext cx="443353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6096000" y="1371600"/>
                        <a:ext cx="443353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1676400" y="1981200"/>
            <a:ext cx="3776868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P(Refund </a:t>
            </a: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Yes | No) = 2/6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No | No) = 4/6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Yes | Yes) = 0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P(Refund = No | Yes) = 1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No) = 2/6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No) = 0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No) = 4/6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Single | Yes) = 2/3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Divorced | Yes) = 1/3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P(Marital Status = Married | Yes) = 0/3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For Taxable Income: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If class = No: sample mean = 91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685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If class = No: sample mean = 90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	   sample variance = 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25</a:t>
            </a:r>
            <a:endParaRPr lang="en-US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95400" y="5638800"/>
            <a:ext cx="450668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Given </a:t>
            </a: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X = (Refund = Yes, Divorced, 120K)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P(X | No) = 2/6 X 0 X 0.0083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P(X | Yes) = 0 X 1/3 X 1.2 X 10</a:t>
            </a:r>
            <a:r>
              <a:rPr lang="en-US" altLang="en-US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-9</a:t>
            </a:r>
            <a:r>
              <a:rPr lang="en-US" alt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US" alt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endParaRPr lang="en-US" alt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43600" y="5791200"/>
            <a:ext cx="381000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5486400" y="21336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5486400" y="28194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10363200" y="4034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X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5216" y="4034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X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00200"/>
            <a:ext cx="10160000" cy="2728913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ea typeface="ＭＳ Ｐゴシック" pitchFamily="34" charset="-128"/>
              </a:rPr>
              <a:t>Need </a:t>
            </a:r>
            <a:r>
              <a:rPr lang="en-US" altLang="en-US" dirty="0">
                <a:ea typeface="ＭＳ Ｐゴシック" pitchFamily="34" charset="-128"/>
              </a:rPr>
              <a:t>to use other estimates of conditional probabilities than simple fractions</a:t>
            </a: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Probability estimation: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If one of the conditional probabilities is zero, then the entire expression becomes </a:t>
            </a:r>
            <a:r>
              <a:rPr lang="en-US" altLang="en-US" dirty="0" smtClean="0">
                <a:ea typeface="ＭＳ Ｐゴシック" pitchFamily="34" charset="-128"/>
              </a:rPr>
              <a:t>zero</a:t>
            </a:r>
            <a:endParaRPr lang="en-US" altLang="en-US" sz="2800" dirty="0">
              <a:ea typeface="ＭＳ Ｐゴシック" pitchFamily="34" charset="-128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15200" y="2133600"/>
            <a:ext cx="373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number of training instances belonging to class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600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altLang="en-US" sz="1600" i="1" baseline="-25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number of instances with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altLang="en-US" sz="1600" i="1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= c 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 = y</a:t>
            </a:r>
            <a:endParaRPr lang="en-US" altLang="en-US" sz="1600" i="1" baseline="-25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total number of attribute values that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altLang="en-US" sz="1600" i="1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 take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initial estimate of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(P(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altLang="en-US" sz="1600" i="1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altLang="en-US" sz="1600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c|y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known </a:t>
            </a:r>
            <a:r>
              <a:rPr lang="en-US" altLang="en-US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apriori</a:t>
            </a:r>
            <a:endParaRPr lang="en-US" altLang="en-US" sz="1600" baseline="-25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alt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hyper-parameter for our confidence in </a:t>
            </a:r>
            <a:r>
              <a:rPr lang="en-US" alt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endParaRPr lang="en-US" altLang="en-US" sz="1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33601" y="3220176"/>
                <a:ext cx="4589911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Laplace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3220176"/>
                <a:ext cx="4589911" cy="5833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3601" y="4084008"/>
                <a:ext cx="4376775" cy="564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4084008"/>
                <a:ext cx="4376775" cy="5641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2514600"/>
                <a:ext cx="2969018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original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514600"/>
                <a:ext cx="2969018" cy="5271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 pitchFamily="34" charset="-128"/>
              </a:rPr>
              <a:t>Example of Naïve Bayes Classifier</a:t>
            </a:r>
          </a:p>
        </p:txBody>
      </p:sp>
      <p:graphicFrame>
        <p:nvGraphicFramePr>
          <p:cNvPr id="37890" name="Object 3"/>
          <p:cNvGraphicFramePr>
            <a:graphicFrameLocks noChangeAspect="1"/>
          </p:cNvGraphicFramePr>
          <p:nvPr/>
        </p:nvGraphicFramePr>
        <p:xfrm>
          <a:off x="1676400" y="1295400"/>
          <a:ext cx="5181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" name="Worksheet" r:id="rId4" imgW="6057900" imgH="4241800" progId="Excel.Sheet.8">
                  <p:embed/>
                </p:oleObj>
              </mc:Choice>
              <mc:Fallback>
                <p:oleObj name="Worksheet" r:id="rId4" imgW="6057900" imgH="4241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5181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" name="Object 4"/>
          <p:cNvGraphicFramePr>
            <a:graphicFrameLocks noChangeAspect="1"/>
          </p:cNvGraphicFramePr>
          <p:nvPr/>
        </p:nvGraphicFramePr>
        <p:xfrm>
          <a:off x="1828801" y="5410200"/>
          <a:ext cx="5153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" name="Worksheet" r:id="rId6" imgW="4876800" imgH="393700" progId="Excel.Sheet.8">
                  <p:embed/>
                </p:oleObj>
              </mc:Choice>
              <mc:Fallback>
                <p:oleObj name="Worksheet" r:id="rId6" imgW="4876800" imgH="393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5410200"/>
                        <a:ext cx="5153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5"/>
          <p:cNvGraphicFramePr>
            <a:graphicFrameLocks noChangeAspect="1"/>
          </p:cNvGraphicFramePr>
          <p:nvPr/>
        </p:nvGraphicFramePr>
        <p:xfrm>
          <a:off x="7011988" y="2362200"/>
          <a:ext cx="3656012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9" name="Equation" r:id="rId8" imgW="4457700" imgH="3149600" progId="Equation.3">
                  <p:embed/>
                </p:oleObj>
              </mc:Choice>
              <mc:Fallback>
                <p:oleObj name="Equation" r:id="rId8" imgW="4457700" imgH="314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1988" y="2362200"/>
                        <a:ext cx="3656012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391400" y="1295401"/>
            <a:ext cx="2743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/>
              <a:t>A: attributes</a:t>
            </a:r>
          </a:p>
          <a:p>
            <a:pPr>
              <a:spcBef>
                <a:spcPct val="50000"/>
              </a:spcBef>
              <a:defRPr/>
            </a:pPr>
            <a:r>
              <a:rPr lang="en-US"/>
              <a:t>M: mammals</a:t>
            </a:r>
          </a:p>
          <a:p>
            <a:pPr>
              <a:spcBef>
                <a:spcPct val="50000"/>
              </a:spcBef>
              <a:defRPr/>
            </a:pPr>
            <a:r>
              <a:rPr lang="en-US"/>
              <a:t>N: non-mammals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315200" y="5257800"/>
            <a:ext cx="27432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/>
              <a:t>P(A|M)P(M) &gt; P(A|N)P(N)</a:t>
            </a:r>
          </a:p>
          <a:p>
            <a:pPr>
              <a:spcBef>
                <a:spcPct val="50000"/>
              </a:spcBef>
              <a:defRPr/>
            </a:pPr>
            <a:r>
              <a:rPr lang="en-US"/>
              <a:t>=&gt; Mammals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Applications in Text and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Naïve Bayes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Effect of Training Size on </a:t>
            </a:r>
            <a:r>
              <a:rPr lang="en-IN" dirty="0" err="1" smtClean="0"/>
              <a:t>Overfitting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</a:t>
            </a:r>
            <a:r>
              <a:rPr lang="en-IN" dirty="0" smtClean="0"/>
              <a:t>hen higher order model is used.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Size of training dataset needs to be large to prevent </a:t>
            </a:r>
            <a:r>
              <a:rPr lang="en-IN" dirty="0" err="1" smtClean="0"/>
              <a:t>overfitting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9800"/>
            <a:ext cx="5257800" cy="341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286000"/>
            <a:ext cx="5196756" cy="3393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4200" y="3962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Lower order model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4400" y="327660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Higher order model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Naïve Bayes Classifier Applications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9483256" cy="4191000"/>
          </a:xfrm>
        </p:spPr>
      </p:pic>
    </p:spTree>
    <p:extLst>
      <p:ext uri="{BB962C8B-B14F-4D97-AF65-F5344CB8AC3E}">
        <p14:creationId xmlns:p14="http://schemas.microsoft.com/office/powerpoint/2010/main" val="1328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55359"/>
            <a:ext cx="731520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901918" algn="l"/>
              </a:tabLst>
            </a:pPr>
            <a:r>
              <a:rPr sz="2800" dirty="0"/>
              <a:t>Baseline:</a:t>
            </a:r>
            <a:r>
              <a:rPr sz="2800" spc="-4" dirty="0"/>
              <a:t> </a:t>
            </a:r>
            <a:r>
              <a:rPr sz="2800" dirty="0" smtClean="0"/>
              <a:t>Bag</a:t>
            </a:r>
            <a:r>
              <a:rPr lang="en-IN" sz="2800" dirty="0" smtClean="0"/>
              <a:t> </a:t>
            </a:r>
            <a:r>
              <a:rPr sz="2800" dirty="0" smtClean="0"/>
              <a:t>of </a:t>
            </a:r>
            <a:r>
              <a:rPr sz="2800" spc="-4" dirty="0"/>
              <a:t>Words</a:t>
            </a:r>
            <a:r>
              <a:rPr sz="2800" spc="-79" dirty="0"/>
              <a:t> </a:t>
            </a:r>
            <a:r>
              <a:rPr sz="2800" dirty="0"/>
              <a:t>Approach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47800" y="1295400"/>
            <a:ext cx="8229599" cy="4953000"/>
            <a:chOff x="2176157" y="1873624"/>
            <a:chExt cx="6794970" cy="4181756"/>
          </a:xfrm>
        </p:grpSpPr>
        <p:sp>
          <p:nvSpPr>
            <p:cNvPr id="3" name="object 3"/>
            <p:cNvSpPr/>
            <p:nvPr/>
          </p:nvSpPr>
          <p:spPr>
            <a:xfrm>
              <a:off x="2180360" y="1882588"/>
              <a:ext cx="4059331" cy="4168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176157" y="1878387"/>
              <a:ext cx="4067735" cy="4176993"/>
            </a:xfrm>
            <a:custGeom>
              <a:avLst/>
              <a:gdLst/>
              <a:ahLst/>
              <a:cxnLst/>
              <a:rect l="l" t="t" r="r" b="b"/>
              <a:pathLst>
                <a:path w="4610100" h="4733925">
                  <a:moveTo>
                    <a:pt x="0" y="0"/>
                  </a:moveTo>
                  <a:lnTo>
                    <a:pt x="4610099" y="0"/>
                  </a:lnTo>
                  <a:lnTo>
                    <a:pt x="4610099" y="4733919"/>
                  </a:lnTo>
                  <a:lnTo>
                    <a:pt x="0" y="47339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710465" y="1949824"/>
              <a:ext cx="1260662" cy="3864909"/>
            </a:xfrm>
            <a:custGeom>
              <a:avLst/>
              <a:gdLst/>
              <a:ahLst/>
              <a:cxnLst/>
              <a:rect l="l" t="t" r="r" b="b"/>
              <a:pathLst>
                <a:path w="1428750" h="4380230">
                  <a:moveTo>
                    <a:pt x="0" y="0"/>
                  </a:moveTo>
                  <a:lnTo>
                    <a:pt x="1428748" y="0"/>
                  </a:lnTo>
                  <a:lnTo>
                    <a:pt x="1428748" y="4379906"/>
                  </a:lnTo>
                  <a:lnTo>
                    <a:pt x="0" y="437990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7791148" y="1873624"/>
              <a:ext cx="907676" cy="3947189"/>
            </a:xfrm>
            <a:prstGeom prst="rect">
              <a:avLst/>
            </a:prstGeom>
          </p:spPr>
          <p:txBody>
            <a:bodyPr vert="horz" wrap="square" lIns="0" tIns="116541" rIns="0" bIns="0" rtlCol="0">
              <a:spAutoFit/>
            </a:bodyPr>
            <a:lstStyle/>
            <a:p>
              <a:pPr>
                <a:spcBef>
                  <a:spcPts val="918"/>
                </a:spcBef>
                <a:tabLst>
                  <a:tab pos="806306" algn="l"/>
                </a:tabLst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aa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rdv</a:t>
              </a: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rk	0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29"/>
                </a:spcBef>
                <a:tabLst>
                  <a:tab pos="806306" algn="l"/>
                </a:tabLst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bout	2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  <a:tabLst>
                  <a:tab pos="806306" algn="l"/>
                </a:tabLst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al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l	2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777"/>
                </a:spcBef>
                <a:tabLst>
                  <a:tab pos="806306" algn="l"/>
                </a:tabLst>
              </a:pP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Afr</a:t>
              </a: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ic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a	1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  <a:tabLst>
                  <a:tab pos="806306" algn="l"/>
                </a:tabLst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pp</a:t>
              </a: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l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e	0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  <a:tabLst>
                  <a:tab pos="806306" algn="l"/>
                </a:tabLst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a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nx</a:t>
              </a: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ous	0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</a:pP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...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gas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777"/>
                </a:spcBef>
              </a:pP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...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865"/>
                </a:spcBef>
              </a:pP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oil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marR="522782">
                <a:lnSpc>
                  <a:spcPct val="151000"/>
                </a:lnSpc>
              </a:pP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…  </a:t>
              </a:r>
              <a:r>
                <a:rPr sz="1412" spc="-4" dirty="0">
                  <a:solidFill>
                    <a:prstClr val="black"/>
                  </a:solidFill>
                  <a:latin typeface="Times New Roman"/>
                  <a:cs typeface="Times New Roman"/>
                </a:rPr>
                <a:t>Zai</a:t>
              </a: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re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8597972" y="4238065"/>
              <a:ext cx="100853" cy="1559432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>
                <a:spcBef>
                  <a:spcPts val="88"/>
                </a:spcBef>
              </a:pPr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endParaRPr sz="150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5"/>
                </a:spcBef>
              </a:pPr>
              <a:endParaRPr sz="1368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endParaRPr sz="150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26"/>
                </a:spcBef>
              </a:pPr>
              <a:endParaRPr sz="1456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r>
                <a:rPr sz="1412" dirty="0">
                  <a:solidFill>
                    <a:prstClr val="black"/>
                  </a:solidFill>
                  <a:latin typeface="Times New Roman"/>
                  <a:cs typeface="Times New Roman"/>
                </a:rPr>
                <a:t>0</a:t>
              </a:r>
              <a:endParaRPr sz="1412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298524" y="3092824"/>
              <a:ext cx="1353110" cy="0"/>
            </a:xfrm>
            <a:custGeom>
              <a:avLst/>
              <a:gdLst/>
              <a:ahLst/>
              <a:cxnLst/>
              <a:rect l="l" t="t" r="r" b="b"/>
              <a:pathLst>
                <a:path w="1533525">
                  <a:moveTo>
                    <a:pt x="0" y="0"/>
                  </a:moveTo>
                  <a:lnTo>
                    <a:pt x="153352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01208" y="3055004"/>
              <a:ext cx="75640" cy="7564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5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Learn </a:t>
            </a:r>
            <a:r>
              <a:rPr lang="en-US" altLang="ko-KR" dirty="0"/>
              <a:t>which news articles are of interest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Learn to classify web pages by topic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>
              <a:spcBef>
                <a:spcPts val="0"/>
              </a:spcBef>
            </a:pPr>
            <a:r>
              <a:rPr lang="en-US" altLang="ko-KR" dirty="0"/>
              <a:t>Naive Bayes is among most effective algorithms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What attributes </a:t>
            </a:r>
            <a:r>
              <a:rPr lang="en-US" altLang="ko-KR" dirty="0" smtClean="0"/>
              <a:t>should </a:t>
            </a:r>
            <a:r>
              <a:rPr lang="en-US" altLang="ko-KR" dirty="0"/>
              <a:t>we use to represent text </a:t>
            </a:r>
            <a:r>
              <a:rPr lang="en-US" altLang="ko-KR" dirty="0" smtClean="0"/>
              <a:t>documents?</a:t>
            </a: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7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(2/4)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Autofit/>
          </a:bodyPr>
          <a:lstStyle/>
          <a:p>
            <a:r>
              <a:rPr lang="en-US" altLang="ko-KR" dirty="0"/>
              <a:t>Target concept Interesting? :</a:t>
            </a:r>
            <a:r>
              <a:rPr lang="en-US" altLang="ko-KR" i="1" dirty="0"/>
              <a:t> Document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</a:t>
            </a:r>
            <a:r>
              <a:rPr lang="en-US" altLang="ko-KR" dirty="0" smtClean="0">
                <a:sym typeface="Symbol" panose="05050102010706020507" pitchFamily="18" charset="2"/>
              </a:rPr>
              <a:t>{ 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  <a:r>
              <a:rPr lang="en-US" altLang="ko-KR" dirty="0" smtClean="0">
                <a:sym typeface="Symbol" panose="05050102010706020507" pitchFamily="18" charset="2"/>
              </a:rPr>
              <a:t> }</a:t>
            </a:r>
            <a:endParaRPr lang="en-US" altLang="ko-KR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 smtClean="0"/>
              <a:t>Represent </a:t>
            </a:r>
            <a:r>
              <a:rPr lang="en-US" altLang="ko-KR" sz="1800" dirty="0"/>
              <a:t>each document by vector of words</a:t>
            </a:r>
            <a:endParaRPr lang="en-US" altLang="ko-KR" sz="2000" dirty="0"/>
          </a:p>
          <a:p>
            <a:pPr lvl="2"/>
            <a:r>
              <a:rPr lang="en-US" altLang="ko-KR" sz="1600" dirty="0"/>
              <a:t>one attribute per word position in </a:t>
            </a:r>
            <a:r>
              <a:rPr lang="en-US" altLang="ko-KR" sz="1600" dirty="0" smtClean="0"/>
              <a:t>document</a:t>
            </a:r>
          </a:p>
          <a:p>
            <a:pPr lvl="1"/>
            <a:r>
              <a:rPr lang="en-US" altLang="ko-KR" sz="1800" dirty="0" smtClean="0"/>
              <a:t>Learning</a:t>
            </a:r>
            <a:r>
              <a:rPr lang="en-US" altLang="ko-KR" sz="1800" dirty="0"/>
              <a:t>: Use training examples to estimate</a:t>
            </a:r>
          </a:p>
          <a:p>
            <a:pPr lvl="2"/>
            <a:r>
              <a:rPr lang="en-US" altLang="ko-KR" sz="1800" dirty="0"/>
              <a:t> </a:t>
            </a:r>
            <a:r>
              <a:rPr lang="en-US" altLang="ko-KR" sz="1600" i="1" dirty="0"/>
              <a:t>P</a:t>
            </a:r>
            <a:r>
              <a:rPr lang="en-US" altLang="ko-KR" sz="1600" dirty="0"/>
              <a:t>(</a:t>
            </a:r>
            <a:r>
              <a:rPr lang="en-US" altLang="ko-KR" sz="1600" dirty="0">
                <a:sym typeface="Symbol" panose="05050102010706020507" pitchFamily="18" charset="2"/>
              </a:rPr>
              <a:t></a:t>
            </a:r>
            <a:r>
              <a:rPr lang="en-US" altLang="ko-KR" sz="1600" dirty="0" smtClean="0"/>
              <a:t>)</a:t>
            </a:r>
            <a:r>
              <a:rPr lang="en-US" altLang="ko-KR" sz="1600" dirty="0"/>
              <a:t>	 </a:t>
            </a:r>
            <a:r>
              <a:rPr lang="en-US" altLang="ko-KR" sz="1600" dirty="0" smtClean="0"/>
              <a:t>   </a:t>
            </a:r>
            <a:r>
              <a:rPr lang="en-US" altLang="ko-KR" sz="1600" dirty="0" smtClean="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1600" dirty="0" smtClean="0"/>
              <a:t>   </a:t>
            </a:r>
            <a:r>
              <a:rPr lang="en-US" altLang="ko-KR" sz="1600" i="1" dirty="0"/>
              <a:t>P</a:t>
            </a:r>
            <a:r>
              <a:rPr lang="en-US" altLang="ko-KR" sz="1600" dirty="0"/>
              <a:t>(</a:t>
            </a:r>
            <a:r>
              <a:rPr lang="en-US" altLang="ko-KR" sz="1600" dirty="0">
                <a:sym typeface="Symbol" panose="05050102010706020507" pitchFamily="18" charset="2"/>
              </a:rPr>
              <a:t>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i="1" dirty="0"/>
              <a:t>P</a:t>
            </a:r>
            <a:r>
              <a:rPr lang="en-US" altLang="ko-KR" sz="1600" dirty="0"/>
              <a:t>(</a:t>
            </a:r>
            <a:r>
              <a:rPr lang="en-US" altLang="ko-KR" sz="1600" i="1" dirty="0"/>
              <a:t>doc</a:t>
            </a:r>
            <a:r>
              <a:rPr lang="en-US" altLang="ko-KR" sz="1600" dirty="0"/>
              <a:t>|</a:t>
            </a:r>
            <a:r>
              <a:rPr lang="en-US" altLang="ko-KR" sz="1600" dirty="0">
                <a:sym typeface="Symbol" panose="05050102010706020507" pitchFamily="18" charset="2"/>
              </a:rPr>
              <a:t></a:t>
            </a:r>
            <a:r>
              <a:rPr lang="en-US" altLang="ko-KR" sz="1600" dirty="0" smtClean="0">
                <a:sym typeface="Symbol" panose="05050102010706020507" pitchFamily="18" charset="2"/>
              </a:rPr>
              <a:t>)</a:t>
            </a:r>
            <a:r>
              <a:rPr lang="en-US" altLang="ko-KR" sz="1600" dirty="0">
                <a:sym typeface="Symbol" panose="05050102010706020507" pitchFamily="18" charset="2"/>
              </a:rPr>
              <a:t> </a:t>
            </a:r>
            <a:r>
              <a:rPr lang="en-US" altLang="ko-KR" sz="1600" dirty="0" smtClean="0">
                <a:sym typeface="Symbol" panose="05050102010706020507" pitchFamily="18" charset="2"/>
              </a:rPr>
              <a:t> </a:t>
            </a:r>
            <a:r>
              <a:rPr lang="en-US" altLang="ko-KR" sz="1600" dirty="0" smtClean="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1600" dirty="0" smtClean="0">
                <a:sym typeface="Symbol" panose="05050102010706020507" pitchFamily="18" charset="2"/>
              </a:rPr>
              <a:t>  </a:t>
            </a:r>
            <a:r>
              <a:rPr lang="en-US" altLang="ko-KR" sz="1600" dirty="0" smtClean="0"/>
              <a:t> </a:t>
            </a:r>
            <a:r>
              <a:rPr lang="en-US" altLang="ko-KR" sz="1600" i="1" dirty="0"/>
              <a:t>P</a:t>
            </a:r>
            <a:r>
              <a:rPr lang="en-US" altLang="ko-KR" sz="1600" dirty="0"/>
              <a:t>(</a:t>
            </a:r>
            <a:r>
              <a:rPr lang="en-US" altLang="ko-KR" sz="1600" i="1" dirty="0"/>
              <a:t>doc</a:t>
            </a:r>
            <a:r>
              <a:rPr lang="en-US" altLang="ko-KR" sz="1600" dirty="0"/>
              <a:t>|</a:t>
            </a:r>
            <a:r>
              <a:rPr lang="en-US" altLang="ko-KR" sz="1600" dirty="0">
                <a:sym typeface="Symbol" panose="05050102010706020507" pitchFamily="18" charset="2"/>
              </a:rPr>
              <a:t>)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Naive Bayes conditional independence assumption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ko-KR" sz="24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 smtClean="0">
                <a:sym typeface="Symbol" panose="05050102010706020507" pitchFamily="18" charset="2"/>
              </a:rPr>
              <a:t>	</a:t>
            </a:r>
            <a:r>
              <a:rPr lang="en-US" altLang="ko-KR" dirty="0" smtClean="0">
                <a:sym typeface="Symbol" panose="05050102010706020507" pitchFamily="18" charset="2"/>
              </a:rPr>
              <a:t>where </a:t>
            </a:r>
            <a:r>
              <a:rPr lang="en-US" altLang="ko-KR" i="1" dirty="0"/>
              <a:t>P</a:t>
            </a:r>
            <a:r>
              <a:rPr lang="en-US" altLang="ko-KR" dirty="0"/>
              <a:t>(</a:t>
            </a:r>
            <a:r>
              <a:rPr lang="en-US" altLang="ko-KR" i="1" dirty="0" err="1"/>
              <a:t>a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 = </a:t>
            </a:r>
            <a:r>
              <a:rPr lang="en-US" altLang="ko-KR" i="1" dirty="0" err="1"/>
              <a:t>w</a:t>
            </a:r>
            <a:r>
              <a:rPr lang="en-US" altLang="ko-KR" i="1" baseline="-25000" dirty="0" err="1"/>
              <a:t>k</a:t>
            </a:r>
            <a:r>
              <a:rPr lang="en-US" altLang="ko-KR" dirty="0"/>
              <a:t> |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) </a:t>
            </a:r>
            <a:r>
              <a:rPr lang="en-US" altLang="ko-KR" dirty="0">
                <a:sym typeface="Symbol" panose="05050102010706020507" pitchFamily="18" charset="2"/>
              </a:rPr>
              <a:t>is probability that word in position</a:t>
            </a:r>
            <a:r>
              <a:rPr lang="en-US" altLang="ko-KR" i="1" dirty="0">
                <a:sym typeface="Symbol" panose="05050102010706020507" pitchFamily="18" charset="2"/>
              </a:rPr>
              <a:t> </a:t>
            </a:r>
            <a:r>
              <a:rPr lang="en-US" altLang="ko-KR" i="1" dirty="0" err="1">
                <a:sym typeface="Symbol" panose="05050102010706020507" pitchFamily="18" charset="2"/>
              </a:rPr>
              <a:t>i</a:t>
            </a:r>
            <a:r>
              <a:rPr lang="en-US" altLang="ko-KR" dirty="0">
                <a:sym typeface="Symbol" panose="05050102010706020507" pitchFamily="18" charset="2"/>
              </a:rPr>
              <a:t> is 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k</a:t>
            </a:r>
            <a:r>
              <a:rPr lang="en-US" altLang="ko-KR" dirty="0">
                <a:sym typeface="Symbol" panose="05050102010706020507" pitchFamily="18" charset="2"/>
              </a:rPr>
              <a:t>, given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en-US" altLang="ko-KR" dirty="0">
                <a:sym typeface="Symbol" panose="05050102010706020507" pitchFamily="18" charset="2"/>
              </a:rPr>
              <a:t>O</a:t>
            </a:r>
            <a:r>
              <a:rPr lang="en-US" altLang="ko-KR" dirty="0" smtClean="0">
                <a:sym typeface="Symbol" panose="05050102010706020507" pitchFamily="18" charset="2"/>
              </a:rPr>
              <a:t>ne </a:t>
            </a:r>
            <a:r>
              <a:rPr lang="en-US" altLang="ko-KR" dirty="0">
                <a:sym typeface="Symbol" panose="05050102010706020507" pitchFamily="18" charset="2"/>
              </a:rPr>
              <a:t>more </a:t>
            </a:r>
            <a:r>
              <a:rPr lang="en-US" altLang="ko-KR" dirty="0" smtClean="0">
                <a:sym typeface="Symbol" panose="05050102010706020507" pitchFamily="18" charset="2"/>
              </a:rPr>
              <a:t>assumption</a:t>
            </a:r>
            <a:endParaRPr lang="en-US" altLang="ko-KR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400" dirty="0">
              <a:sym typeface="Symbol" panose="05050102010706020507" pitchFamily="18" charset="2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86200"/>
            <a:ext cx="432550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257800"/>
            <a:ext cx="487557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4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(3/4)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752601"/>
            <a:ext cx="10160000" cy="2209800"/>
          </a:xfrm>
        </p:spPr>
        <p:txBody>
          <a:bodyPr>
            <a:noAutofit/>
          </a:bodyPr>
          <a:lstStyle/>
          <a:p>
            <a:r>
              <a:rPr lang="en-US" altLang="ko-KR" i="1" dirty="0"/>
              <a:t>C</a:t>
            </a:r>
            <a:r>
              <a:rPr lang="en-US" altLang="ko-KR" i="1" dirty="0" smtClean="0"/>
              <a:t>ollect </a:t>
            </a:r>
            <a:r>
              <a:rPr lang="en-US" altLang="ko-KR" i="1" dirty="0"/>
              <a:t>all words and other tokens that occur in </a:t>
            </a:r>
            <a:r>
              <a:rPr lang="en-US" altLang="ko-KR" i="1" dirty="0" smtClean="0"/>
              <a:t>Examples</a:t>
            </a:r>
          </a:p>
          <a:p>
            <a:pPr lvl="1"/>
            <a:r>
              <a:rPr lang="en-US" altLang="ko-KR" sz="1800" i="1" dirty="0" smtClean="0"/>
              <a:t>Vocabulary V</a:t>
            </a:r>
            <a:r>
              <a:rPr lang="en-US" altLang="ko-KR" sz="1800" dirty="0" smtClean="0"/>
              <a:t> </a:t>
            </a:r>
            <a:r>
              <a:rPr lang="en-US" altLang="ko-KR" sz="1800" dirty="0">
                <a:sym typeface="Symbol" panose="05050102010706020507" pitchFamily="18" charset="2"/>
              </a:rPr>
              <a:t></a:t>
            </a:r>
            <a:r>
              <a:rPr lang="en-US" altLang="ko-KR" sz="1800" dirty="0"/>
              <a:t> all distinct words and other tokens in </a:t>
            </a:r>
            <a:r>
              <a:rPr lang="en-US" altLang="ko-KR" sz="1800" i="1" dirty="0" smtClean="0"/>
              <a:t>Examples</a:t>
            </a:r>
          </a:p>
          <a:p>
            <a:r>
              <a:rPr lang="en-US" altLang="ko-KR" i="1" dirty="0"/>
              <a:t>C</a:t>
            </a:r>
            <a:r>
              <a:rPr lang="en-US" altLang="ko-KR" i="1" dirty="0" smtClean="0"/>
              <a:t>alculate </a:t>
            </a:r>
            <a:r>
              <a:rPr lang="en-US" altLang="ko-KR" i="1" dirty="0"/>
              <a:t>the required P</a:t>
            </a:r>
            <a:r>
              <a:rPr lang="en-US" altLang="ko-KR" dirty="0"/>
              <a:t>(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)</a:t>
            </a:r>
            <a:r>
              <a:rPr lang="en-US" altLang="ko-KR" i="1" dirty="0"/>
              <a:t> and P</a:t>
            </a:r>
            <a:r>
              <a:rPr lang="en-US" altLang="ko-KR" dirty="0"/>
              <a:t>(</a:t>
            </a:r>
            <a:r>
              <a:rPr lang="en-US" altLang="ko-KR" i="1" dirty="0" err="1"/>
              <a:t>w</a:t>
            </a:r>
            <a:r>
              <a:rPr lang="en-US" altLang="ko-KR" i="1" baseline="-25000" dirty="0" err="1"/>
              <a:t>k</a:t>
            </a:r>
            <a:r>
              <a:rPr lang="en-US" altLang="ko-KR" i="1" dirty="0"/>
              <a:t> </a:t>
            </a:r>
            <a:r>
              <a:rPr lang="en-US" altLang="ko-KR" dirty="0"/>
              <a:t>|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)</a:t>
            </a:r>
            <a:r>
              <a:rPr lang="en-US" altLang="ko-KR" i="1" dirty="0"/>
              <a:t> probability terms</a:t>
            </a:r>
          </a:p>
          <a:p>
            <a:r>
              <a:rPr lang="en-US" altLang="ko-KR" dirty="0"/>
              <a:t>For each target value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 in </a:t>
            </a:r>
            <a:r>
              <a:rPr lang="en-US" altLang="ko-KR" i="1" dirty="0"/>
              <a:t>V</a:t>
            </a:r>
            <a:r>
              <a:rPr lang="en-US" altLang="ko-KR" dirty="0"/>
              <a:t> do</a:t>
            </a:r>
          </a:p>
          <a:p>
            <a:pPr lvl="1"/>
            <a:r>
              <a:rPr lang="en-US" altLang="ko-KR" i="1" dirty="0" err="1"/>
              <a:t>docs</a:t>
            </a:r>
            <a:r>
              <a:rPr lang="en-US" altLang="ko-KR" i="1" baseline="-25000" dirty="0" err="1"/>
              <a:t>j</a:t>
            </a:r>
            <a:r>
              <a:rPr lang="en-US" altLang="ko-KR" i="1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</a:t>
            </a:r>
            <a:r>
              <a:rPr lang="en-US" altLang="ko-KR" i="1" dirty="0"/>
              <a:t> </a:t>
            </a:r>
            <a:r>
              <a:rPr lang="en-US" altLang="ko-KR" dirty="0"/>
              <a:t>subset of </a:t>
            </a:r>
            <a:r>
              <a:rPr lang="en-US" altLang="ko-KR" i="1" dirty="0"/>
              <a:t>Examples</a:t>
            </a:r>
            <a:r>
              <a:rPr lang="en-US" altLang="ko-KR" dirty="0"/>
              <a:t> for which the target value is 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i="1" dirty="0" err="1" smtClean="0"/>
              <a:t>Text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</a:t>
            </a:r>
            <a:r>
              <a:rPr lang="en-US" altLang="ko-KR" dirty="0">
                <a:sym typeface="Symbol" panose="05050102010706020507" pitchFamily="18" charset="2"/>
              </a:rPr>
              <a:t></a:t>
            </a:r>
            <a:r>
              <a:rPr lang="en-US" altLang="ko-KR" dirty="0"/>
              <a:t> a single document created by concatenating all members of </a:t>
            </a:r>
            <a:r>
              <a:rPr lang="en-US" altLang="ko-KR" i="1" dirty="0" err="1"/>
              <a:t>docs</a:t>
            </a:r>
            <a:r>
              <a:rPr lang="en-US" altLang="ko-KR" i="1" baseline="-25000" dirty="0" err="1"/>
              <a:t>j</a:t>
            </a:r>
            <a:r>
              <a:rPr lang="en-US" altLang="ko-KR" i="1" dirty="0"/>
              <a:t> </a:t>
            </a:r>
            <a:endParaRPr lang="en-US" altLang="ko-K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LEARN_NAIVE_BAYES_TEXT (</a:t>
            </a:r>
            <a:r>
              <a:rPr lang="en-US" altLang="ko-KR" i="1" dirty="0"/>
              <a:t>Examples</a:t>
            </a:r>
            <a:r>
              <a:rPr lang="en-US" altLang="ko-KR" dirty="0"/>
              <a:t>, V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10000"/>
            <a:ext cx="261428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1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(4/4)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981200"/>
            <a:ext cx="10160000" cy="2728913"/>
          </a:xfrm>
        </p:spPr>
        <p:txBody>
          <a:bodyPr>
            <a:normAutofit/>
          </a:bodyPr>
          <a:lstStyle/>
          <a:p>
            <a:r>
              <a:rPr lang="en-US" altLang="ko-KR" sz="1900" i="1" dirty="0"/>
              <a:t>n </a:t>
            </a:r>
            <a:r>
              <a:rPr lang="en-US" altLang="ko-KR" sz="1900" dirty="0">
                <a:sym typeface="Symbol" panose="05050102010706020507" pitchFamily="18" charset="2"/>
              </a:rPr>
              <a:t></a:t>
            </a:r>
            <a:r>
              <a:rPr lang="en-US" altLang="ko-KR" sz="1900" i="1" dirty="0"/>
              <a:t> </a:t>
            </a:r>
            <a:r>
              <a:rPr lang="en-US" altLang="ko-KR" sz="1900" dirty="0"/>
              <a:t>total number of words in </a:t>
            </a:r>
            <a:r>
              <a:rPr lang="en-US" altLang="ko-KR" sz="1900" i="1" dirty="0" err="1"/>
              <a:t>Text</a:t>
            </a:r>
            <a:r>
              <a:rPr lang="en-US" altLang="ko-KR" sz="1900" i="1" baseline="-25000" dirty="0" err="1"/>
              <a:t>j</a:t>
            </a:r>
            <a:r>
              <a:rPr lang="en-US" altLang="ko-KR" sz="1900" dirty="0"/>
              <a:t> (counting duplicate words multiple times)</a:t>
            </a:r>
            <a:r>
              <a:rPr lang="en-US" altLang="ko-KR" sz="1900" i="1" dirty="0"/>
              <a:t> </a:t>
            </a:r>
          </a:p>
          <a:p>
            <a:r>
              <a:rPr lang="en-US" altLang="ko-KR" sz="1900" dirty="0"/>
              <a:t>for each word</a:t>
            </a:r>
            <a:r>
              <a:rPr lang="en-US" altLang="ko-KR" sz="1900" i="1" dirty="0"/>
              <a:t> </a:t>
            </a:r>
            <a:r>
              <a:rPr lang="en-US" altLang="ko-KR" sz="1900" i="1" dirty="0" err="1"/>
              <a:t>w</a:t>
            </a:r>
            <a:r>
              <a:rPr lang="en-US" altLang="ko-KR" sz="1900" i="1" baseline="-25000" dirty="0" err="1"/>
              <a:t>k</a:t>
            </a:r>
            <a:r>
              <a:rPr lang="en-US" altLang="ko-KR" sz="1900" i="1" baseline="-25000" dirty="0"/>
              <a:t> </a:t>
            </a:r>
            <a:r>
              <a:rPr lang="en-US" altLang="ko-KR" sz="1900" dirty="0"/>
              <a:t>in </a:t>
            </a:r>
            <a:r>
              <a:rPr lang="en-US" altLang="ko-KR" sz="1900" i="1" dirty="0"/>
              <a:t>Vocabulary</a:t>
            </a:r>
          </a:p>
          <a:p>
            <a:pPr>
              <a:buFontTx/>
              <a:buNone/>
            </a:pPr>
            <a:r>
              <a:rPr lang="en-US" altLang="ko-KR" sz="1900" i="1" dirty="0"/>
              <a:t>	</a:t>
            </a:r>
            <a:r>
              <a:rPr lang="en-US" altLang="ko-KR" sz="1900" i="1" dirty="0">
                <a:solidFill>
                  <a:srgbClr val="0066CC"/>
                </a:solidFill>
              </a:rPr>
              <a:t>*  </a:t>
            </a:r>
            <a:r>
              <a:rPr lang="en-US" altLang="ko-KR" sz="1900" i="1" dirty="0" err="1"/>
              <a:t>n</a:t>
            </a:r>
            <a:r>
              <a:rPr lang="en-US" altLang="ko-KR" sz="1900" i="1" baseline="-25000" dirty="0" err="1"/>
              <a:t>k</a:t>
            </a:r>
            <a:r>
              <a:rPr lang="en-US" altLang="ko-KR" sz="1900" i="1" baseline="-25000" dirty="0"/>
              <a:t> </a:t>
            </a:r>
            <a:r>
              <a:rPr lang="en-US" altLang="ko-KR" sz="1900" dirty="0">
                <a:sym typeface="Symbol" panose="05050102010706020507" pitchFamily="18" charset="2"/>
              </a:rPr>
              <a:t> number of times word </a:t>
            </a:r>
            <a:r>
              <a:rPr lang="en-US" altLang="ko-KR" sz="1900" i="1" dirty="0" err="1"/>
              <a:t>w</a:t>
            </a:r>
            <a:r>
              <a:rPr lang="en-US" altLang="ko-KR" sz="1900" i="1" baseline="-25000" dirty="0" err="1"/>
              <a:t>k</a:t>
            </a:r>
            <a:r>
              <a:rPr lang="en-US" altLang="ko-KR" sz="1900" i="1" baseline="-25000" dirty="0"/>
              <a:t> </a:t>
            </a:r>
            <a:r>
              <a:rPr lang="en-US" altLang="ko-KR" sz="1900" dirty="0">
                <a:sym typeface="Symbol" panose="05050102010706020507" pitchFamily="18" charset="2"/>
              </a:rPr>
              <a:t>occurs in </a:t>
            </a:r>
            <a:r>
              <a:rPr lang="en-US" altLang="ko-KR" sz="1900" i="1" dirty="0" err="1"/>
              <a:t>Text</a:t>
            </a:r>
            <a:r>
              <a:rPr lang="en-US" altLang="ko-KR" sz="1900" i="1" baseline="-25000" dirty="0" err="1"/>
              <a:t>j</a:t>
            </a:r>
            <a:r>
              <a:rPr lang="en-US" altLang="ko-KR" sz="1900" dirty="0"/>
              <a:t> </a:t>
            </a:r>
            <a:endParaRPr lang="en-US" altLang="ko-KR" sz="1900" dirty="0" smtClean="0"/>
          </a:p>
          <a:p>
            <a:pPr lvl="1">
              <a:lnSpc>
                <a:spcPct val="160000"/>
              </a:lnSpc>
              <a:buFontTx/>
              <a:buNone/>
            </a:pPr>
            <a:r>
              <a:rPr lang="en-US" altLang="ko-KR" sz="2000" i="1" dirty="0" smtClean="0"/>
              <a:t>	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ko-KR" sz="1600" i="1" dirty="0"/>
          </a:p>
          <a:p>
            <a:r>
              <a:rPr lang="en-US" altLang="ko-KR" i="1" dirty="0" smtClean="0"/>
              <a:t>positions</a:t>
            </a:r>
            <a:r>
              <a:rPr lang="en-US" altLang="ko-KR" dirty="0" smtClean="0"/>
              <a:t> </a:t>
            </a:r>
            <a:r>
              <a:rPr lang="en-US" altLang="ko-KR" dirty="0">
                <a:sym typeface="Symbol" panose="05050102010706020507" pitchFamily="18" charset="2"/>
              </a:rPr>
              <a:t></a:t>
            </a:r>
            <a:r>
              <a:rPr lang="en-US" altLang="ko-KR" dirty="0"/>
              <a:t> all word positions in </a:t>
            </a:r>
            <a:r>
              <a:rPr lang="en-US" altLang="ko-KR" i="1" dirty="0"/>
              <a:t>Doc</a:t>
            </a:r>
            <a:r>
              <a:rPr lang="en-US" altLang="ko-KR" dirty="0"/>
              <a:t> that contain tokens found in </a:t>
            </a:r>
            <a:r>
              <a:rPr lang="en-US" altLang="ko-KR" i="1" dirty="0"/>
              <a:t>Vocabulary</a:t>
            </a:r>
          </a:p>
          <a:p>
            <a:r>
              <a:rPr lang="en-US" altLang="ko-KR" dirty="0"/>
              <a:t>Return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NB</a:t>
            </a:r>
            <a:r>
              <a:rPr lang="en-US" altLang="ko-KR" baseline="-25000" dirty="0"/>
              <a:t> </a:t>
            </a:r>
            <a:r>
              <a:rPr lang="en-US" altLang="ko-KR" dirty="0"/>
              <a:t>where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CLASSIFY_NAIVE_BAYES_TEXT (</a:t>
            </a:r>
            <a:r>
              <a:rPr lang="en-US" altLang="ko-KR" i="1" dirty="0"/>
              <a:t>Doc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24724"/>
            <a:ext cx="3505200" cy="5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724400"/>
            <a:ext cx="47244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4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Classification: A </a:t>
            </a:r>
            <a:r>
              <a:rPr lang="en-US" dirty="0"/>
              <a:t>Simple Example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22147920"/>
              </p:ext>
            </p:extLst>
          </p:nvPr>
        </p:nvGraphicFramePr>
        <p:xfrm>
          <a:off x="1371600" y="1447800"/>
          <a:ext cx="4419600" cy="24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475"/>
                <a:gridCol w="1269125"/>
              </a:tblGrid>
              <a:tr h="304799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Text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Tag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great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276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“The election was over”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“Very clean match”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27431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clean but forgettable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“It was a close election”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19800" y="1351037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tag does the sentence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 very close game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belong to? i.e. P(sports|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A very close game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9800" y="1981200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Feature Engineering: Bag of words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i.e., use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word frequencies without considering order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19800" y="2637472"/>
            <a:ext cx="362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Using Bayes Theorem:</a:t>
            </a:r>
          </a:p>
          <a:p>
            <a:endParaRPr lang="en-US" sz="1200" b="1" dirty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>
                <a:solidFill>
                  <a:srgbClr val="2B3E51"/>
                </a:solidFill>
                <a:latin typeface="Open Sans"/>
              </a:rPr>
              <a:t> 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      P(sports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|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)</a:t>
            </a:r>
          </a:p>
          <a:p>
            <a:endParaRPr lang="en-US" sz="1200" b="1" dirty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    =  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very close game| 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sports) P(sports)</a:t>
            </a:r>
          </a:p>
          <a:p>
            <a:r>
              <a:rPr lang="en-US" sz="1200" b="1" dirty="0"/>
              <a:t>   </a:t>
            </a:r>
            <a:r>
              <a:rPr lang="en-US" sz="1200" b="1" dirty="0" smtClean="0"/>
              <a:t>       -------------------------------------------------------------</a:t>
            </a:r>
            <a:endParaRPr lang="en-US" sz="1200" b="1" dirty="0"/>
          </a:p>
          <a:p>
            <a:r>
              <a:rPr lang="en-US" sz="1200" b="1" dirty="0"/>
              <a:t>	</a:t>
            </a:r>
            <a:r>
              <a:rPr lang="en-US" sz="1200" b="1" dirty="0" smtClean="0"/>
              <a:t>    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very close game)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06" y="4664320"/>
            <a:ext cx="7778322" cy="2886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95400" y="4192297"/>
            <a:ext cx="838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assume that every word in a sentence is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independent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other ones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07" y="5130800"/>
            <a:ext cx="8514305" cy="5842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371600" y="5867400"/>
            <a:ext cx="9438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“close” doesn’t appear in sentences of sports tag, So P(close | sports) = 0, which makes product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143000" y="1828800"/>
            <a:ext cx="10363200" cy="272891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Laplace smoothing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we add 1 or in general constant k to every count so it’s never zero.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balance this, we add the number of possible words to the divisor, so the division will never be greater than 1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our case,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14 possible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words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a,great,very,over,it,but,game,election,clean,close,the,was,forgettable,match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AutoShape 2" descr="P(game | sports) = \dfrac {2 + 1}{11 + 14}"/>
          <p:cNvSpPr>
            <a:spLocks noChangeAspect="1" noChangeArrowheads="1"/>
          </p:cNvSpPr>
          <p:nvPr/>
        </p:nvSpPr>
        <p:spPr bwMode="auto">
          <a:xfrm>
            <a:off x="7551739" y="-98425"/>
            <a:ext cx="19716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Laplace Smoothing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09543"/>
              </p:ext>
            </p:extLst>
          </p:nvPr>
        </p:nvGraphicFramePr>
        <p:xfrm>
          <a:off x="1905000" y="1295400"/>
          <a:ext cx="7300665" cy="205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555"/>
                <a:gridCol w="2433555"/>
                <a:gridCol w="2433555"/>
              </a:tblGrid>
              <a:tr h="42708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Word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Not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2+1 / 11+14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very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close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game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pic>
        <p:nvPicPr>
          <p:cNvPr id="3074" name="Picture 2" descr="P(a | Sports) \times P(very | Sports) \times P(close | Sports) \times P(game | Sports) \times P(Sports )\\ = 2.76\times 10^{-5}\\ = 0.0000276\\\\ P(a \vert Not\, Sports) \times P(very | Not\, Sports) \times P(close | Not\, Sports) \times P(game | Not\, Sports) \times P( Not\, Sports)\\ = 0.572\times 10^{-5}\\ = 0.000005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200"/>
            <a:ext cx="7600982" cy="24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with </a:t>
            </a:r>
            <a:r>
              <a:rPr lang="en-US" altLang="ko-KR" dirty="0" err="1" smtClean="0"/>
              <a:t>NewsGroups</a:t>
            </a:r>
            <a:endParaRPr lang="en-US" altLang="ko-KR" dirty="0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447799"/>
          </a:xfrm>
        </p:spPr>
        <p:txBody>
          <a:bodyPr>
            <a:normAutofit/>
          </a:bodyPr>
          <a:lstStyle/>
          <a:p>
            <a:r>
              <a:rPr lang="en-US" altLang="ko-KR" dirty="0"/>
              <a:t>Given 1000 training documents from each group Learn to classify new documents according to which newsgroup it came </a:t>
            </a:r>
            <a:r>
              <a:rPr lang="en-US" altLang="ko-KR" dirty="0" smtClean="0"/>
              <a:t>from</a:t>
            </a:r>
          </a:p>
          <a:p>
            <a:endParaRPr lang="en-US" altLang="ko-KR" dirty="0"/>
          </a:p>
          <a:p>
            <a:r>
              <a:rPr lang="en-US" altLang="ko-KR" dirty="0"/>
              <a:t>Naive Bayes: 89% classification accuracy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223303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94452"/>
              </p:ext>
            </p:extLst>
          </p:nvPr>
        </p:nvGraphicFramePr>
        <p:xfrm>
          <a:off x="2209800" y="3124200"/>
          <a:ext cx="8229600" cy="2194560"/>
        </p:xfrm>
        <a:graphic>
          <a:graphicData uri="http://schemas.openxmlformats.org/drawingml/2006/table">
            <a:tbl>
              <a:tblPr/>
              <a:tblGrid>
                <a:gridCol w="2667000"/>
                <a:gridCol w="1828800"/>
                <a:gridCol w="2133600"/>
                <a:gridCol w="1600200"/>
              </a:tblGrid>
              <a:tr h="1277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comp.graphics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comp.os.ms-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windows.misc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comp.sys.ibm.pc.hardware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comp.sys.mac.hardware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comp.windows.x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misc.forsale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rec.autos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rec.motorcycles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rec.sport.baseball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rec.sport.hockey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alt.atheism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soc.religion.christian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talk.religion.misc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talk.politics.mideast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talk.politics.guns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sci.space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sci.crypt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sci.electronics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sci.med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9340"/>
            <a:ext cx="93218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903730" marR="5080" indent="-1891664" algn="ctr">
              <a:lnSpc>
                <a:spcPct val="100000"/>
              </a:lnSpc>
              <a:spcBef>
                <a:spcPts val="100"/>
              </a:spcBef>
              <a:tabLst>
                <a:tab pos="3852545" algn="l"/>
              </a:tabLst>
            </a:pPr>
            <a:r>
              <a:rPr lang="en-IN" sz="3600" dirty="0" smtClean="0"/>
              <a:t>Polynomial Fitting can lead to </a:t>
            </a:r>
            <a:r>
              <a:rPr lang="en-IN" sz="3600" dirty="0" err="1" smtClean="0"/>
              <a:t>Overfitting</a:t>
            </a:r>
            <a:endParaRPr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761999"/>
          </a:xfrm>
        </p:spPr>
        <p:txBody>
          <a:bodyPr/>
          <a:lstStyle/>
          <a:p>
            <a:r>
              <a:rPr lang="en-IN" dirty="0" smtClean="0"/>
              <a:t>Linear model results in </a:t>
            </a:r>
            <a:r>
              <a:rPr lang="en-IN" dirty="0" err="1" smtClean="0"/>
              <a:t>underfitting</a:t>
            </a:r>
            <a:r>
              <a:rPr lang="en-IN" dirty="0" smtClean="0"/>
              <a:t> with large bias</a:t>
            </a:r>
          </a:p>
          <a:p>
            <a:r>
              <a:rPr lang="en-IN" dirty="0" smtClean="0"/>
              <a:t>Polynomial of order 300 results in a large variance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Underlying target function is quadratic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200"/>
            <a:ext cx="6781800" cy="43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7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Learning Curve for </a:t>
            </a:r>
            <a:r>
              <a:rPr lang="en-US" altLang="ko-KR" sz="4000" dirty="0" smtClean="0"/>
              <a:t>Newsgroups</a:t>
            </a:r>
            <a:endParaRPr lang="en-US" altLang="ko-KR" sz="4000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8099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1/3 </a:t>
            </a:r>
            <a:r>
              <a:rPr lang="en-US" altLang="ko-KR" dirty="0"/>
              <a:t>withheld for </a:t>
            </a:r>
            <a:r>
              <a:rPr lang="en-US" altLang="ko-KR" dirty="0" smtClean="0"/>
              <a:t>test</a:t>
            </a:r>
            <a:endParaRPr lang="en-US" altLang="ko-K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Accuracy vs. Training set size</a:t>
            </a:r>
            <a:endParaRPr lang="en-IN" dirty="0"/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7086600" cy="440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5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12" y="914400"/>
            <a:ext cx="9353788" cy="50079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06000" y="990600"/>
            <a:ext cx="838200" cy="47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762000" y="1219200"/>
            <a:ext cx="861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Classification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Example: Character Recognition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14600" y="1981200"/>
            <a:ext cx="472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smtClean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IN" sz="1600" baseline="-25000" dirty="0" smtClean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lang="en-IN" sz="1600" dirty="0" smtClean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16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intensity at </a:t>
            </a:r>
            <a:r>
              <a:rPr lang="en-IN" sz="1600" i="1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sz="1600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-th</a:t>
            </a:r>
            <a:r>
              <a:rPr lang="en-IN" sz="16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pixel</a:t>
            </a:r>
            <a:endParaRPr lang="en-IN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6019800"/>
            <a:ext cx="872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Given a test image X, calculate Probability P(Y=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IN" baseline="-25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IN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| X) = P(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IN" baseline="-25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l-GR" dirty="0" smtClean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IN" baseline="-25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P(X</a:t>
            </a:r>
            <a:r>
              <a:rPr lang="en-IN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|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IN" baseline="-25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for all k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60" y="1017495"/>
            <a:ext cx="9449040" cy="5078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066800"/>
            <a:ext cx="906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829800" y="3962400"/>
            <a:ext cx="4572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Character Recognition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29247" y="1142999"/>
            <a:ext cx="11196956" cy="395289"/>
          </a:xfrm>
        </p:spPr>
        <p:txBody>
          <a:bodyPr/>
          <a:lstStyle/>
          <a:p>
            <a:r>
              <a:rPr lang="en-IN" dirty="0" smtClean="0"/>
              <a:t>Estimating parameters: Y discrete, X</a:t>
            </a:r>
            <a:r>
              <a:rPr lang="en-IN" baseline="-25000" dirty="0" smtClean="0"/>
              <a:t>i </a:t>
            </a:r>
            <a:r>
              <a:rPr lang="en-IN" dirty="0" smtClean="0"/>
              <a:t>continuous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6019800"/>
            <a:ext cx="5383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l-GR" sz="16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δ</a:t>
            </a:r>
            <a:r>
              <a:rPr lang="en-IN" sz="16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(k) </a:t>
            </a:r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lang="en-IN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Kronecker’s</a:t>
            </a:r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delta – equals 1 if argument is true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2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Segment </a:t>
            </a:r>
            <a:r>
              <a:rPr lang="en-US" b="1" dirty="0" smtClean="0"/>
              <a:t>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Logistic Regression?</a:t>
            </a:r>
          </a:p>
          <a:p>
            <a:r>
              <a:rPr lang="en-US" dirty="0" smtClean="0"/>
              <a:t>Sigmoid function</a:t>
            </a:r>
          </a:p>
          <a:p>
            <a:r>
              <a:rPr lang="en-US" dirty="0" smtClean="0"/>
              <a:t>Log loss Cost Function</a:t>
            </a:r>
          </a:p>
          <a:p>
            <a:r>
              <a:rPr lang="en-US" dirty="0" smtClean="0"/>
              <a:t>Optimization Using Gradient Descent</a:t>
            </a:r>
          </a:p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Multi-class classification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752600"/>
            <a:ext cx="9581661" cy="387191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Logistic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Regression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could help use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predict, for example,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whether the student passed or failed. Logistic regression predictions are discrete (only specific values or categories are allowed). We can also view probability scores underlying the model’s classifications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comparison, Linear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Regression could help us predict the student’s test score on a scale of 0 - 100. Linear regression predictions are continuous (numbers in a range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>
              <a:spcBef>
                <a:spcPts val="0"/>
              </a:spcBef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Idea</a:t>
            </a:r>
          </a:p>
          <a:p>
            <a:pPr marL="313781" marR="4483" indent="-302575">
              <a:lnSpc>
                <a:spcPts val="2938"/>
              </a:lnSpc>
              <a:spcBef>
                <a:spcPts val="662"/>
              </a:spcBef>
              <a:tabLst>
                <a:tab pos="313221" algn="l"/>
                <a:tab pos="313781" algn="l"/>
              </a:tabLst>
            </a:pP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Naïve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Bayes allows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computing P(Y|X)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by learning P(Y) and</a:t>
            </a:r>
            <a:r>
              <a:rPr lang="en-US" spc="-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P(X|Y</a:t>
            </a:r>
            <a:r>
              <a:rPr lang="en-US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13781" indent="-302575">
              <a:tabLst>
                <a:tab pos="313221" algn="l"/>
                <a:tab pos="313781" algn="l"/>
              </a:tabLst>
            </a:pP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Why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not learn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P(Y|X)</a:t>
            </a:r>
            <a:r>
              <a:rPr lang="en-US" spc="-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latin typeface="Helvetica" panose="020B0604020202020204" pitchFamily="34" charset="0"/>
                <a:cs typeface="Helvetica" panose="020B0604020202020204" pitchFamily="34" charset="0"/>
              </a:rPr>
              <a:t>directly?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3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Sigmoid/Logistic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 example, output y = 0 or 1 for a two-category classification problem</a:t>
            </a:r>
          </a:p>
          <a:p>
            <a:r>
              <a:rPr lang="en-US" dirty="0" smtClean="0"/>
              <a:t>In logistic regression, </a:t>
            </a:r>
            <a:r>
              <a:rPr lang="en-US" dirty="0"/>
              <a:t>sigmoid/logistic function </a:t>
            </a:r>
            <a:r>
              <a:rPr lang="en-US" dirty="0" err="1" smtClean="0"/>
              <a:t>h</a:t>
            </a:r>
            <a:r>
              <a:rPr lang="en-US" sz="2000" baseline="-25000" dirty="0" err="1" smtClean="0"/>
              <a:t>ɵ</a:t>
            </a:r>
            <a:r>
              <a:rPr lang="en-US" dirty="0" smtClean="0"/>
              <a:t>(x) </a:t>
            </a:r>
            <a:r>
              <a:rPr lang="en-US" dirty="0"/>
              <a:t>takes a real </a:t>
            </a:r>
            <a:r>
              <a:rPr lang="en-US" dirty="0" smtClean="0"/>
              <a:t>vector x as input and </a:t>
            </a:r>
            <a:r>
              <a:rPr lang="en-US" dirty="0"/>
              <a:t>outputs </a:t>
            </a:r>
            <a:r>
              <a:rPr lang="en-US" dirty="0" smtClean="0"/>
              <a:t>a </a:t>
            </a:r>
            <a:r>
              <a:rPr lang="en-US" dirty="0"/>
              <a:t>value </a:t>
            </a:r>
            <a:r>
              <a:rPr lang="en-US" dirty="0" smtClean="0"/>
              <a:t>between </a:t>
            </a:r>
            <a:r>
              <a:rPr lang="en-US" dirty="0"/>
              <a:t>0 and 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2800" i="1" dirty="0" smtClean="0"/>
              <a:t>ɵ</a:t>
            </a:r>
            <a:r>
              <a:rPr lang="en-US" dirty="0" smtClean="0"/>
              <a:t> is a vector of logistic regression parameters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Classification requires discrete output values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2743200"/>
            <a:ext cx="213360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0" y="4419600"/>
                <a:ext cx="4050853" cy="1190326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419600"/>
                <a:ext cx="4050853" cy="11903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77" y="3971114"/>
            <a:ext cx="3344840" cy="2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761811" y="6018833"/>
                <a:ext cx="3284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1" y="6018833"/>
                <a:ext cx="32840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816469" y="4794836"/>
                <a:ext cx="710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469" y="4794836"/>
                <a:ext cx="71038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5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3400" y="1524000"/>
                <a:ext cx="10160000" cy="5181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/>
              </a:p>
              <a:p>
                <a:endParaRPr lang="en-US" sz="2700" dirty="0" smtClean="0"/>
              </a:p>
              <a:p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Suppose predict “y = 1”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≥0.5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        </a:t>
                </a:r>
                <a:r>
                  <a:rPr lang="en-US" sz="27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predict “y = 0”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     </a:t>
                </a:r>
                <a:r>
                  <a:rPr lang="en-US" sz="270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3400" y="1524000"/>
                <a:ext cx="10160000" cy="5181600"/>
              </a:xfrm>
              <a:blipFill rotWithShape="0">
                <a:blip r:embed="rId2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35" y="1234285"/>
            <a:ext cx="3344840" cy="2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071893" y="3259048"/>
                <a:ext cx="13295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22" y="3202396"/>
                <a:ext cx="177272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562128" y="2058007"/>
                <a:ext cx="8844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02" y="1601008"/>
                <a:ext cx="10818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0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700" dirty="0" smtClean="0"/>
              </a:p>
              <a:p>
                <a:pPr lvl="1"/>
                <a:r>
                  <a:rPr lang="en-US" sz="2300" dirty="0"/>
                  <a:t>e</a:t>
                </a:r>
                <a:r>
                  <a:rPr lang="en-US" sz="2300" dirty="0" smtClean="0"/>
                  <a:t>.g</a:t>
                </a:r>
                <a:r>
                  <a:rPr lang="en-US" sz="2300" dirty="0"/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=−3</m:t>
                    </m:r>
                    <m:r>
                      <a:rPr lang="en-US" sz="23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=1, 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300" dirty="0"/>
              </a:p>
              <a:p>
                <a:endParaRPr lang="en-US" sz="2700" dirty="0"/>
              </a:p>
              <a:p>
                <a:endParaRPr lang="en-US" sz="2700" dirty="0"/>
              </a:p>
              <a:p>
                <a:endParaRPr lang="en-US" sz="2700" dirty="0" smtClean="0"/>
              </a:p>
              <a:p>
                <a:endParaRPr lang="en-US" sz="2700" dirty="0"/>
              </a:p>
              <a:p>
                <a:endParaRPr lang="en-US" sz="2700" dirty="0" smtClean="0"/>
              </a:p>
              <a:p>
                <a:endParaRPr lang="en-US" sz="2700" dirty="0" smtClean="0"/>
              </a:p>
              <a:p>
                <a:r>
                  <a:rPr lang="en-US" sz="2700" dirty="0" smtClean="0"/>
                  <a:t>Predict </a:t>
                </a:r>
                <a:r>
                  <a:rPr lang="en-US" sz="2700" dirty="0"/>
                  <a:t>“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700" dirty="0"/>
                  <a:t>” if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−3+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9"/>
              </a:xfrm>
              <a:blipFill rotWithShape="0">
                <a:blip r:embed="rId2"/>
                <a:stretch>
                  <a:fillRect l="-1020" b="-1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At decision boundary output of logistic </a:t>
            </a:r>
            <a:r>
              <a:rPr lang="en-IN" dirty="0" err="1" smtClean="0"/>
              <a:t>regressor</a:t>
            </a:r>
            <a:r>
              <a:rPr lang="en-IN" dirty="0" smtClean="0"/>
              <a:t> is 0.5</a:t>
            </a:r>
            <a:endParaRPr lang="en-IN" dirty="0"/>
          </a:p>
        </p:txBody>
      </p:sp>
      <p:grpSp>
        <p:nvGrpSpPr>
          <p:cNvPr id="27" name="Group 26"/>
          <p:cNvGrpSpPr/>
          <p:nvPr/>
        </p:nvGrpSpPr>
        <p:grpSpPr>
          <a:xfrm>
            <a:off x="2209800" y="2590800"/>
            <a:ext cx="4267200" cy="2590800"/>
            <a:chOff x="380120" y="1825625"/>
            <a:chExt cx="6601068" cy="396790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213434" y="1993507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0215" y="5053232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495352" y="5237898"/>
              <a:ext cx="1775171" cy="555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Tumor Size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120" y="3268422"/>
              <a:ext cx="824635" cy="555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Age</a:t>
              </a:r>
            </a:p>
          </p:txBody>
        </p:sp>
        <p:sp>
          <p:nvSpPr>
            <p:cNvPr id="8" name="Multiply 7"/>
            <p:cNvSpPr/>
            <p:nvPr/>
          </p:nvSpPr>
          <p:spPr>
            <a:xfrm>
              <a:off x="2343294" y="223425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2522477" y="454550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599124" y="4350829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759685" y="215688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Multiply 11"/>
            <p:cNvSpPr/>
            <p:nvPr/>
          </p:nvSpPr>
          <p:spPr>
            <a:xfrm>
              <a:off x="4390476" y="315312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3904957" y="339262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4592200" y="246860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1568400" y="337199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2163351" y="376047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3068110" y="38872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1239029" y="260705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3113842" y="252412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" name="Multiply 20"/>
            <p:cNvSpPr/>
            <p:nvPr/>
          </p:nvSpPr>
          <p:spPr>
            <a:xfrm>
              <a:off x="4820810" y="3995920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2410207" y="3260860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2964348" y="182562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480720" y="1993507"/>
              <a:ext cx="4023360" cy="3130061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flipH="1">
            <a:off x="4876800" y="3581400"/>
            <a:ext cx="5334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81600" y="3200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Decision boundary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981"/>
          <a:stretch/>
        </p:blipFill>
        <p:spPr>
          <a:xfrm>
            <a:off x="685800" y="1143000"/>
            <a:ext cx="8839200" cy="563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753600" y="61722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8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724399"/>
              </a:xfrm>
            </p:spPr>
            <p:txBody>
              <a:bodyPr>
                <a:normAutofit/>
              </a:bodyPr>
              <a:lstStyle/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200" dirty="0"/>
                  <a:t>e</a:t>
                </a:r>
                <a:r>
                  <a:rPr lang="en-US" sz="2200" dirty="0" smtClean="0"/>
                  <a:t>.g</a:t>
                </a:r>
                <a:r>
                  <a:rPr lang="en-US" sz="2200" dirty="0"/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/>
                  <a:t>Predict </a:t>
                </a:r>
                <a:r>
                  <a:rPr 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”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+⋯)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724399"/>
              </a:xfrm>
              <a:blipFill rotWithShape="0"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7772400" y="1062833"/>
            <a:ext cx="2906960" cy="2518567"/>
            <a:chOff x="195648" y="237728"/>
            <a:chExt cx="3875947" cy="33580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33622" y="237728"/>
              <a:ext cx="0" cy="315681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95648" y="2126283"/>
              <a:ext cx="3875947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Multiply 7"/>
            <p:cNvSpPr/>
            <p:nvPr/>
          </p:nvSpPr>
          <p:spPr>
            <a:xfrm>
              <a:off x="2978668" y="646002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511997" y="1646103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757817" y="1915034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53788" y="2380868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2058461" y="1513325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2306592" y="2058709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98206" y="820778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402858" y="174434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6" name="Multiply 15"/>
            <p:cNvSpPr/>
            <p:nvPr/>
          </p:nvSpPr>
          <p:spPr>
            <a:xfrm>
              <a:off x="3337229" y="164610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7" name="Multiply 16"/>
            <p:cNvSpPr/>
            <p:nvPr/>
          </p:nvSpPr>
          <p:spPr>
            <a:xfrm>
              <a:off x="1965520" y="325575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8" name="Multiply 17"/>
            <p:cNvSpPr/>
            <p:nvPr/>
          </p:nvSpPr>
          <p:spPr>
            <a:xfrm>
              <a:off x="564949" y="297949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" name="Multiply 18"/>
            <p:cNvSpPr/>
            <p:nvPr/>
          </p:nvSpPr>
          <p:spPr>
            <a:xfrm>
              <a:off x="1837887" y="66235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0" name="Multiply 19"/>
            <p:cNvSpPr/>
            <p:nvPr/>
          </p:nvSpPr>
          <p:spPr>
            <a:xfrm>
              <a:off x="2961424" y="2838725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57600" y="4343400"/>
            <a:ext cx="2906960" cy="2367610"/>
            <a:chOff x="195648" y="3598766"/>
            <a:chExt cx="3875947" cy="3156813"/>
          </a:xfrm>
        </p:grpSpPr>
        <p:grpSp>
          <p:nvGrpSpPr>
            <p:cNvPr id="26" name="Group 25"/>
            <p:cNvGrpSpPr/>
            <p:nvPr/>
          </p:nvGrpSpPr>
          <p:grpSpPr>
            <a:xfrm>
              <a:off x="195648" y="3598766"/>
              <a:ext cx="3875947" cy="3156813"/>
              <a:chOff x="195648" y="3598766"/>
              <a:chExt cx="3875947" cy="3156813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133622" y="3598766"/>
                <a:ext cx="0" cy="3156813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95648" y="5487321"/>
                <a:ext cx="3875947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29"/>
            <p:cNvSpPr/>
            <p:nvPr/>
          </p:nvSpPr>
          <p:spPr>
            <a:xfrm>
              <a:off x="639483" y="3972123"/>
              <a:ext cx="2499528" cy="2234896"/>
            </a:xfrm>
            <a:custGeom>
              <a:avLst/>
              <a:gdLst>
                <a:gd name="connsiteX0" fmla="*/ 0 w 2541363"/>
                <a:gd name="connsiteY0" fmla="*/ 1376818 h 2219826"/>
                <a:gd name="connsiteX1" fmla="*/ 442259 w 2541363"/>
                <a:gd name="connsiteY1" fmla="*/ 689524 h 2219826"/>
                <a:gd name="connsiteX2" fmla="*/ 1374588 w 2541363"/>
                <a:gd name="connsiteY2" fmla="*/ 61995 h 2219826"/>
                <a:gd name="connsiteX3" fmla="*/ 1954306 w 2541363"/>
                <a:gd name="connsiteY3" fmla="*/ 85901 h 2219826"/>
                <a:gd name="connsiteX4" fmla="*/ 2498165 w 2541363"/>
                <a:gd name="connsiteY4" fmla="*/ 617806 h 2219826"/>
                <a:gd name="connsiteX5" fmla="*/ 2372659 w 2541363"/>
                <a:gd name="connsiteY5" fmla="*/ 1305101 h 2219826"/>
                <a:gd name="connsiteX6" fmla="*/ 1308847 w 2541363"/>
                <a:gd name="connsiteY6" fmla="*/ 910653 h 2219826"/>
                <a:gd name="connsiteX7" fmla="*/ 1852706 w 2541363"/>
                <a:gd name="connsiteY7" fmla="*/ 2010324 h 2219826"/>
                <a:gd name="connsiteX8" fmla="*/ 1261035 w 2541363"/>
                <a:gd name="connsiteY8" fmla="*/ 2219501 h 2219826"/>
                <a:gd name="connsiteX9" fmla="*/ 567765 w 2541363"/>
                <a:gd name="connsiteY9" fmla="*/ 2040206 h 2219826"/>
                <a:gd name="connsiteX10" fmla="*/ 23906 w 2541363"/>
                <a:gd name="connsiteY10" fmla="*/ 1424630 h 2219826"/>
                <a:gd name="connsiteX0" fmla="*/ 0 w 2541363"/>
                <a:gd name="connsiteY0" fmla="*/ 1376818 h 2219788"/>
                <a:gd name="connsiteX1" fmla="*/ 442259 w 2541363"/>
                <a:gd name="connsiteY1" fmla="*/ 689524 h 2219788"/>
                <a:gd name="connsiteX2" fmla="*/ 1374588 w 2541363"/>
                <a:gd name="connsiteY2" fmla="*/ 61995 h 2219788"/>
                <a:gd name="connsiteX3" fmla="*/ 1954306 w 2541363"/>
                <a:gd name="connsiteY3" fmla="*/ 85901 h 2219788"/>
                <a:gd name="connsiteX4" fmla="*/ 2498165 w 2541363"/>
                <a:gd name="connsiteY4" fmla="*/ 617806 h 2219788"/>
                <a:gd name="connsiteX5" fmla="*/ 2372659 w 2541363"/>
                <a:gd name="connsiteY5" fmla="*/ 1305101 h 2219788"/>
                <a:gd name="connsiteX6" fmla="*/ 1308847 w 2541363"/>
                <a:gd name="connsiteY6" fmla="*/ 910653 h 2219788"/>
                <a:gd name="connsiteX7" fmla="*/ 1852706 w 2541363"/>
                <a:gd name="connsiteY7" fmla="*/ 2010324 h 2219788"/>
                <a:gd name="connsiteX8" fmla="*/ 1261035 w 2541363"/>
                <a:gd name="connsiteY8" fmla="*/ 2219501 h 2219788"/>
                <a:gd name="connsiteX9" fmla="*/ 567765 w 2541363"/>
                <a:gd name="connsiteY9" fmla="*/ 2040206 h 2219788"/>
                <a:gd name="connsiteX10" fmla="*/ 41835 w 2541363"/>
                <a:gd name="connsiteY10" fmla="*/ 1472442 h 2219788"/>
                <a:gd name="connsiteX0" fmla="*/ 0 w 2499528"/>
                <a:gd name="connsiteY0" fmla="*/ 1508300 h 2219788"/>
                <a:gd name="connsiteX1" fmla="*/ 400424 w 2499528"/>
                <a:gd name="connsiteY1" fmla="*/ 689524 h 2219788"/>
                <a:gd name="connsiteX2" fmla="*/ 1332753 w 2499528"/>
                <a:gd name="connsiteY2" fmla="*/ 61995 h 2219788"/>
                <a:gd name="connsiteX3" fmla="*/ 1912471 w 2499528"/>
                <a:gd name="connsiteY3" fmla="*/ 85901 h 2219788"/>
                <a:gd name="connsiteX4" fmla="*/ 2456330 w 2499528"/>
                <a:gd name="connsiteY4" fmla="*/ 617806 h 2219788"/>
                <a:gd name="connsiteX5" fmla="*/ 2330824 w 2499528"/>
                <a:gd name="connsiteY5" fmla="*/ 1305101 h 2219788"/>
                <a:gd name="connsiteX6" fmla="*/ 1267012 w 2499528"/>
                <a:gd name="connsiteY6" fmla="*/ 910653 h 2219788"/>
                <a:gd name="connsiteX7" fmla="*/ 1810871 w 2499528"/>
                <a:gd name="connsiteY7" fmla="*/ 2010324 h 2219788"/>
                <a:gd name="connsiteX8" fmla="*/ 1219200 w 2499528"/>
                <a:gd name="connsiteY8" fmla="*/ 2219501 h 2219788"/>
                <a:gd name="connsiteX9" fmla="*/ 525930 w 2499528"/>
                <a:gd name="connsiteY9" fmla="*/ 2040206 h 2219788"/>
                <a:gd name="connsiteX10" fmla="*/ 0 w 2499528"/>
                <a:gd name="connsiteY10" fmla="*/ 1472442 h 2219788"/>
                <a:gd name="connsiteX0" fmla="*/ 0 w 2499528"/>
                <a:gd name="connsiteY0" fmla="*/ 1508300 h 2219788"/>
                <a:gd name="connsiteX1" fmla="*/ 400424 w 2499528"/>
                <a:gd name="connsiteY1" fmla="*/ 689524 h 2219788"/>
                <a:gd name="connsiteX2" fmla="*/ 1332753 w 2499528"/>
                <a:gd name="connsiteY2" fmla="*/ 61995 h 2219788"/>
                <a:gd name="connsiteX3" fmla="*/ 1912471 w 2499528"/>
                <a:gd name="connsiteY3" fmla="*/ 85901 h 2219788"/>
                <a:gd name="connsiteX4" fmla="*/ 2456330 w 2499528"/>
                <a:gd name="connsiteY4" fmla="*/ 617806 h 2219788"/>
                <a:gd name="connsiteX5" fmla="*/ 2330824 w 2499528"/>
                <a:gd name="connsiteY5" fmla="*/ 1305101 h 2219788"/>
                <a:gd name="connsiteX6" fmla="*/ 1267012 w 2499528"/>
                <a:gd name="connsiteY6" fmla="*/ 910653 h 2219788"/>
                <a:gd name="connsiteX7" fmla="*/ 1183341 w 2499528"/>
                <a:gd name="connsiteY7" fmla="*/ 1639783 h 2219788"/>
                <a:gd name="connsiteX8" fmla="*/ 1810871 w 2499528"/>
                <a:gd name="connsiteY8" fmla="*/ 2010324 h 2219788"/>
                <a:gd name="connsiteX9" fmla="*/ 1219200 w 2499528"/>
                <a:gd name="connsiteY9" fmla="*/ 2219501 h 2219788"/>
                <a:gd name="connsiteX10" fmla="*/ 525930 w 2499528"/>
                <a:gd name="connsiteY10" fmla="*/ 2040206 h 2219788"/>
                <a:gd name="connsiteX11" fmla="*/ 0 w 2499528"/>
                <a:gd name="connsiteY11" fmla="*/ 1472442 h 2219788"/>
                <a:gd name="connsiteX0" fmla="*/ 0 w 2499528"/>
                <a:gd name="connsiteY0" fmla="*/ 1508300 h 2234896"/>
                <a:gd name="connsiteX1" fmla="*/ 400424 w 2499528"/>
                <a:gd name="connsiteY1" fmla="*/ 689524 h 2234896"/>
                <a:gd name="connsiteX2" fmla="*/ 1332753 w 2499528"/>
                <a:gd name="connsiteY2" fmla="*/ 61995 h 2234896"/>
                <a:gd name="connsiteX3" fmla="*/ 1912471 w 2499528"/>
                <a:gd name="connsiteY3" fmla="*/ 85901 h 2234896"/>
                <a:gd name="connsiteX4" fmla="*/ 2456330 w 2499528"/>
                <a:gd name="connsiteY4" fmla="*/ 617806 h 2234896"/>
                <a:gd name="connsiteX5" fmla="*/ 2330824 w 2499528"/>
                <a:gd name="connsiteY5" fmla="*/ 1305101 h 2234896"/>
                <a:gd name="connsiteX6" fmla="*/ 1267012 w 2499528"/>
                <a:gd name="connsiteY6" fmla="*/ 910653 h 2234896"/>
                <a:gd name="connsiteX7" fmla="*/ 1183341 w 2499528"/>
                <a:gd name="connsiteY7" fmla="*/ 1639783 h 2234896"/>
                <a:gd name="connsiteX8" fmla="*/ 2211294 w 2499528"/>
                <a:gd name="connsiteY8" fmla="*/ 2159736 h 2234896"/>
                <a:gd name="connsiteX9" fmla="*/ 1219200 w 2499528"/>
                <a:gd name="connsiteY9" fmla="*/ 2219501 h 2234896"/>
                <a:gd name="connsiteX10" fmla="*/ 525930 w 2499528"/>
                <a:gd name="connsiteY10" fmla="*/ 2040206 h 2234896"/>
                <a:gd name="connsiteX11" fmla="*/ 0 w 2499528"/>
                <a:gd name="connsiteY11" fmla="*/ 1472442 h 223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9528" h="2234896">
                  <a:moveTo>
                    <a:pt x="0" y="1508300"/>
                  </a:moveTo>
                  <a:cubicBezTo>
                    <a:pt x="106580" y="1274221"/>
                    <a:pt x="178299" y="930575"/>
                    <a:pt x="400424" y="689524"/>
                  </a:cubicBezTo>
                  <a:cubicBezTo>
                    <a:pt x="622550" y="448473"/>
                    <a:pt x="1080745" y="162599"/>
                    <a:pt x="1332753" y="61995"/>
                  </a:cubicBezTo>
                  <a:cubicBezTo>
                    <a:pt x="1584761" y="-38609"/>
                    <a:pt x="1725208" y="-6734"/>
                    <a:pt x="1912471" y="85901"/>
                  </a:cubicBezTo>
                  <a:cubicBezTo>
                    <a:pt x="2099734" y="178536"/>
                    <a:pt x="2386605" y="414606"/>
                    <a:pt x="2456330" y="617806"/>
                  </a:cubicBezTo>
                  <a:cubicBezTo>
                    <a:pt x="2526055" y="821006"/>
                    <a:pt x="2529044" y="1256293"/>
                    <a:pt x="2330824" y="1305101"/>
                  </a:cubicBezTo>
                  <a:cubicBezTo>
                    <a:pt x="2132604" y="1353909"/>
                    <a:pt x="1458259" y="854873"/>
                    <a:pt x="1267012" y="910653"/>
                  </a:cubicBezTo>
                  <a:cubicBezTo>
                    <a:pt x="1075765" y="966433"/>
                    <a:pt x="1092698" y="1456504"/>
                    <a:pt x="1183341" y="1639783"/>
                  </a:cubicBezTo>
                  <a:cubicBezTo>
                    <a:pt x="1273984" y="1823062"/>
                    <a:pt x="2205318" y="2063116"/>
                    <a:pt x="2211294" y="2159736"/>
                  </a:cubicBezTo>
                  <a:cubicBezTo>
                    <a:pt x="2217270" y="2256356"/>
                    <a:pt x="1500094" y="2239423"/>
                    <a:pt x="1219200" y="2219501"/>
                  </a:cubicBezTo>
                  <a:cubicBezTo>
                    <a:pt x="938306" y="2199579"/>
                    <a:pt x="729130" y="2164716"/>
                    <a:pt x="525930" y="2040206"/>
                  </a:cubicBezTo>
                  <a:cubicBezTo>
                    <a:pt x="322730" y="1915696"/>
                    <a:pt x="168835" y="1713991"/>
                    <a:pt x="0" y="1472442"/>
                  </a:cubicBezTo>
                </a:path>
              </a:pathLst>
            </a:custGeom>
            <a:solidFill>
              <a:srgbClr val="00B05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Oval 31"/>
          <p:cNvSpPr/>
          <p:nvPr/>
        </p:nvSpPr>
        <p:spPr>
          <a:xfrm>
            <a:off x="8458200" y="1981200"/>
            <a:ext cx="1407459" cy="1407459"/>
          </a:xfrm>
          <a:prstGeom prst="ellipse">
            <a:avLst/>
          </a:prstGeom>
          <a:solidFill>
            <a:srgbClr val="00B05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67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73318" y="1524000"/>
            <a:ext cx="280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Training set: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1201" y="4825425"/>
            <a:ext cx="937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to choose parameters (feature weights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)?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17" y="4876800"/>
            <a:ext cx="223983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70" y="1524000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0" y="25146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 features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3360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67000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3637788"/>
            <a:ext cx="2935224" cy="78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Model Parameters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42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57580" y="1619612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</a:t>
            </a:r>
            <a:r>
              <a:rPr lang="en-US" sz="2400" dirty="0"/>
              <a:t>regression: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50" y="1571625"/>
            <a:ext cx="4219956" cy="65151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590800" y="2438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62202" y="4366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2" y="4463796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84" y="2529672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276600" y="2362200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“non-convex”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934200" y="2438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05602" y="4366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2" y="4463796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062" y="2667004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772402" y="2362200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“convex”</a:t>
            </a:r>
          </a:p>
        </p:txBody>
      </p:sp>
      <p:sp>
        <p:nvSpPr>
          <p:cNvPr id="2" name="Freeform 1"/>
          <p:cNvSpPr/>
          <p:nvPr/>
        </p:nvSpPr>
        <p:spPr>
          <a:xfrm>
            <a:off x="2785534" y="3058366"/>
            <a:ext cx="3005666" cy="1050700"/>
          </a:xfrm>
          <a:custGeom>
            <a:avLst/>
            <a:gdLst>
              <a:gd name="connsiteX0" fmla="*/ 0 w 3005666"/>
              <a:gd name="connsiteY0" fmla="*/ 215192 h 1050700"/>
              <a:gd name="connsiteX1" fmla="*/ 336176 w 3005666"/>
              <a:gd name="connsiteY1" fmla="*/ 94169 h 1050700"/>
              <a:gd name="connsiteX2" fmla="*/ 443753 w 3005666"/>
              <a:gd name="connsiteY2" fmla="*/ 403451 h 1050700"/>
              <a:gd name="connsiteX3" fmla="*/ 739588 w 3005666"/>
              <a:gd name="connsiteY3" fmla="*/ 242086 h 1050700"/>
              <a:gd name="connsiteX4" fmla="*/ 833717 w 3005666"/>
              <a:gd name="connsiteY4" fmla="*/ 806863 h 1050700"/>
              <a:gd name="connsiteX5" fmla="*/ 1116105 w 3005666"/>
              <a:gd name="connsiteY5" fmla="*/ 591710 h 1050700"/>
              <a:gd name="connsiteX6" fmla="*/ 1640541 w 3005666"/>
              <a:gd name="connsiteY6" fmla="*/ 1048910 h 1050700"/>
              <a:gd name="connsiteX7" fmla="*/ 1936376 w 3005666"/>
              <a:gd name="connsiteY7" fmla="*/ 390004 h 1050700"/>
              <a:gd name="connsiteX8" fmla="*/ 2286000 w 3005666"/>
              <a:gd name="connsiteY8" fmla="*/ 632051 h 1050700"/>
              <a:gd name="connsiteX9" fmla="*/ 2649070 w 3005666"/>
              <a:gd name="connsiteY9" fmla="*/ 147957 h 1050700"/>
              <a:gd name="connsiteX10" fmla="*/ 2649070 w 3005666"/>
              <a:gd name="connsiteY10" fmla="*/ 67274 h 1050700"/>
              <a:gd name="connsiteX11" fmla="*/ 2635623 w 3005666"/>
              <a:gd name="connsiteY11" fmla="*/ 94169 h 1050700"/>
              <a:gd name="connsiteX12" fmla="*/ 2662517 w 3005666"/>
              <a:gd name="connsiteY12" fmla="*/ 107616 h 1050700"/>
              <a:gd name="connsiteX13" fmla="*/ 2689411 w 3005666"/>
              <a:gd name="connsiteY13" fmla="*/ 121063 h 1050700"/>
              <a:gd name="connsiteX14" fmla="*/ 2904564 w 3005666"/>
              <a:gd name="connsiteY14" fmla="*/ 174851 h 1050700"/>
              <a:gd name="connsiteX15" fmla="*/ 2998694 w 3005666"/>
              <a:gd name="connsiteY15" fmla="*/ 26933 h 1050700"/>
              <a:gd name="connsiteX16" fmla="*/ 2998694 w 3005666"/>
              <a:gd name="connsiteY16" fmla="*/ 39 h 1050700"/>
              <a:gd name="connsiteX17" fmla="*/ 2998694 w 3005666"/>
              <a:gd name="connsiteY17" fmla="*/ 39 h 10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5666" h="1050700">
                <a:moveTo>
                  <a:pt x="0" y="215192"/>
                </a:moveTo>
                <a:cubicBezTo>
                  <a:pt x="131108" y="138992"/>
                  <a:pt x="262217" y="62792"/>
                  <a:pt x="336176" y="94169"/>
                </a:cubicBezTo>
                <a:cubicBezTo>
                  <a:pt x="410135" y="125546"/>
                  <a:pt x="376518" y="378798"/>
                  <a:pt x="443753" y="403451"/>
                </a:cubicBezTo>
                <a:cubicBezTo>
                  <a:pt x="510988" y="428104"/>
                  <a:pt x="674594" y="174851"/>
                  <a:pt x="739588" y="242086"/>
                </a:cubicBezTo>
                <a:cubicBezTo>
                  <a:pt x="804582" y="309321"/>
                  <a:pt x="770964" y="748592"/>
                  <a:pt x="833717" y="806863"/>
                </a:cubicBezTo>
                <a:cubicBezTo>
                  <a:pt x="896470" y="865134"/>
                  <a:pt x="981634" y="551369"/>
                  <a:pt x="1116105" y="591710"/>
                </a:cubicBezTo>
                <a:cubicBezTo>
                  <a:pt x="1250576" y="632051"/>
                  <a:pt x="1503829" y="1082528"/>
                  <a:pt x="1640541" y="1048910"/>
                </a:cubicBezTo>
                <a:cubicBezTo>
                  <a:pt x="1777253" y="1015292"/>
                  <a:pt x="1828800" y="459481"/>
                  <a:pt x="1936376" y="390004"/>
                </a:cubicBezTo>
                <a:cubicBezTo>
                  <a:pt x="2043953" y="320528"/>
                  <a:pt x="2167218" y="672392"/>
                  <a:pt x="2286000" y="632051"/>
                </a:cubicBezTo>
                <a:cubicBezTo>
                  <a:pt x="2404782" y="591710"/>
                  <a:pt x="2588558" y="242086"/>
                  <a:pt x="2649070" y="147957"/>
                </a:cubicBezTo>
                <a:cubicBezTo>
                  <a:pt x="2709582" y="53828"/>
                  <a:pt x="2651311" y="76239"/>
                  <a:pt x="2649070" y="67274"/>
                </a:cubicBezTo>
                <a:cubicBezTo>
                  <a:pt x="2646829" y="58309"/>
                  <a:pt x="2633382" y="87445"/>
                  <a:pt x="2635623" y="94169"/>
                </a:cubicBezTo>
                <a:cubicBezTo>
                  <a:pt x="2637864" y="100893"/>
                  <a:pt x="2662517" y="107616"/>
                  <a:pt x="2662517" y="107616"/>
                </a:cubicBezTo>
                <a:cubicBezTo>
                  <a:pt x="2671482" y="112098"/>
                  <a:pt x="2649070" y="109857"/>
                  <a:pt x="2689411" y="121063"/>
                </a:cubicBezTo>
                <a:cubicBezTo>
                  <a:pt x="2729752" y="132269"/>
                  <a:pt x="2853017" y="190539"/>
                  <a:pt x="2904564" y="174851"/>
                </a:cubicBezTo>
                <a:cubicBezTo>
                  <a:pt x="2956111" y="159163"/>
                  <a:pt x="2983006" y="56068"/>
                  <a:pt x="2998694" y="26933"/>
                </a:cubicBezTo>
                <a:cubicBezTo>
                  <a:pt x="3014382" y="-2202"/>
                  <a:pt x="2998694" y="39"/>
                  <a:pt x="2998694" y="39"/>
                </a:cubicBezTo>
                <a:lnTo>
                  <a:pt x="2998694" y="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158318" y="3052482"/>
            <a:ext cx="2649070" cy="1129662"/>
          </a:xfrm>
          <a:custGeom>
            <a:avLst/>
            <a:gdLst>
              <a:gd name="connsiteX0" fmla="*/ 0 w 2649070"/>
              <a:gd name="connsiteY0" fmla="*/ 0 h 1129662"/>
              <a:gd name="connsiteX1" fmla="*/ 1290917 w 2649070"/>
              <a:gd name="connsiteY1" fmla="*/ 1129553 h 1129662"/>
              <a:gd name="connsiteX2" fmla="*/ 2649070 w 2649070"/>
              <a:gd name="connsiteY2" fmla="*/ 53789 h 112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9070" h="1129662">
                <a:moveTo>
                  <a:pt x="0" y="0"/>
                </a:moveTo>
                <a:cubicBezTo>
                  <a:pt x="424702" y="560294"/>
                  <a:pt x="849405" y="1120588"/>
                  <a:pt x="1290917" y="1129553"/>
                </a:cubicBezTo>
                <a:cubicBezTo>
                  <a:pt x="1732429" y="1138518"/>
                  <a:pt x="2190749" y="596153"/>
                  <a:pt x="2649070" y="53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MSE Cost Function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MSE cost function is non convex for logistic regression due to sigmoidal function</a:t>
            </a:r>
            <a:endParaRPr lang="en-IN" dirty="0"/>
          </a:p>
        </p:txBody>
      </p:sp>
      <p:sp>
        <p:nvSpPr>
          <p:cNvPr id="19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914400" y="5105400"/>
            <a:ext cx="101600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Gradient 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descent may not find the optimal global minimum.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 instead 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Mean Squared Error, </a:t>
            </a:r>
            <a:r>
              <a:rPr lang="en-US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error/ cost 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function called 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  <a:hlinkClick r:id="rId10"/>
              </a:rPr>
              <a:t>Cross-Entropy</a:t>
            </a:r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, also known as Log Loss. </a:t>
            </a:r>
          </a:p>
        </p:txBody>
      </p:sp>
    </p:spTree>
    <p:extLst>
      <p:ext uri="{BB962C8B-B14F-4D97-AF65-F5344CB8AC3E}">
        <p14:creationId xmlns:p14="http://schemas.microsoft.com/office/powerpoint/2010/main" val="26914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function for </a:t>
            </a:r>
            <a:r>
              <a:rPr lang="en-US" b="1" dirty="0" smtClean="0"/>
              <a:t>Logistic Regression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143261" cy="1371599"/>
              </a:xfrm>
              <a:ln w="76200">
                <a:solidFill>
                  <a:srgbClr val="00B050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 dirty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143261" cy="1371599"/>
              </a:xfr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Cross Entropy or Log Loss Function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46673" y="1247333"/>
            <a:ext cx="0" cy="2367610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751640" y="3195935"/>
            <a:ext cx="2906960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109981" y="3176362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981" y="3176362"/>
                <a:ext cx="423513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91600" y="3195935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3195935"/>
                <a:ext cx="423513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296400" y="1295400"/>
                <a:ext cx="16345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dirty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1295400"/>
                <a:ext cx="163455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778349" y="3176361"/>
                <a:ext cx="1042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349" y="3176361"/>
                <a:ext cx="1042658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9151689" y="1166709"/>
            <a:ext cx="2113006" cy="2012285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" fmla="*/ 2891482 w 2891482"/>
              <a:gd name="connsiteY0" fmla="*/ 2261286 h 2262529"/>
              <a:gd name="connsiteX1" fmla="*/ 951471 w 2891482"/>
              <a:gd name="connsiteY1" fmla="*/ 1643449 h 2262529"/>
              <a:gd name="connsiteX2" fmla="*/ 0 w 2891482"/>
              <a:gd name="connsiteY2" fmla="*/ 0 h 2262529"/>
              <a:gd name="connsiteX0" fmla="*/ 2817341 w 2817341"/>
              <a:gd name="connsiteY0" fmla="*/ 2681415 h 2683047"/>
              <a:gd name="connsiteX1" fmla="*/ 877330 w 2817341"/>
              <a:gd name="connsiteY1" fmla="*/ 2063578 h 2683047"/>
              <a:gd name="connsiteX2" fmla="*/ 0 w 2817341"/>
              <a:gd name="connsiteY2" fmla="*/ 0 h 268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046673" y="3990533"/>
            <a:ext cx="0" cy="2367610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51640" y="5939135"/>
            <a:ext cx="2906960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109981" y="5919563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981" y="5919563"/>
                <a:ext cx="423513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036257" y="5939135"/>
                <a:ext cx="423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57" y="5939135"/>
                <a:ext cx="42351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143079" y="3990533"/>
                <a:ext cx="16345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dirty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079" y="3990533"/>
                <a:ext cx="163455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778349" y="5919562"/>
                <a:ext cx="1042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349" y="5919562"/>
                <a:ext cx="1042658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/>
          <p:cNvSpPr/>
          <p:nvPr/>
        </p:nvSpPr>
        <p:spPr>
          <a:xfrm flipH="1">
            <a:off x="9004533" y="3918554"/>
            <a:ext cx="2112264" cy="2012285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" fmla="*/ 2891482 w 2891482"/>
              <a:gd name="connsiteY0" fmla="*/ 2261286 h 2262529"/>
              <a:gd name="connsiteX1" fmla="*/ 951471 w 2891482"/>
              <a:gd name="connsiteY1" fmla="*/ 1643449 h 2262529"/>
              <a:gd name="connsiteX2" fmla="*/ 0 w 2891482"/>
              <a:gd name="connsiteY2" fmla="*/ 0 h 2262529"/>
              <a:gd name="connsiteX0" fmla="*/ 2817341 w 2817341"/>
              <a:gd name="connsiteY0" fmla="*/ 2681415 h 2683047"/>
              <a:gd name="connsiteX1" fmla="*/ 877330 w 2817341"/>
              <a:gd name="connsiteY1" fmla="*/ 2063578 h 2683047"/>
              <a:gd name="connsiteX2" fmla="*/ 0 w 2817341"/>
              <a:gd name="connsiteY2" fmla="*/ 0 h 268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3505200"/>
                <a:ext cx="8001000" cy="50917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𝐂𝐨𝐬𝐭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400" b="1" dirty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4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05200"/>
                <a:ext cx="8001000" cy="5091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4267200" y="3048000"/>
            <a:ext cx="0" cy="457200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953000"/>
            <a:ext cx="7214616" cy="6515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91000"/>
            <a:ext cx="4169664" cy="6515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91200"/>
            <a:ext cx="706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J(</a:t>
            </a:r>
            <a:r>
              <a:rPr lang="el-G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θ</a:t>
            </a:r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Apply gradient descent on </a:t>
            </a:r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J(</a:t>
            </a:r>
            <a:r>
              <a:rPr lang="el-G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θ</a:t>
            </a:r>
            <a:r>
              <a:rPr lang="en-IN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w.r.t. </a:t>
            </a:r>
            <a:r>
              <a:rPr lang="el-GR" dirty="0">
                <a:latin typeface="Helvetica" panose="020B0604020202020204" pitchFamily="34" charset="0"/>
                <a:cs typeface="Helvetica" panose="020B0604020202020204" pitchFamily="34" charset="0"/>
              </a:rPr>
              <a:t>θ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find optimal parameters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i="1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Goal</a:t>
                </a:r>
                <a:r>
                  <a:rPr lang="en-US" sz="2000" dirty="0"/>
                  <a:t>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Repeat </a:t>
                </a:r>
                <a:r>
                  <a:rPr lang="en-US" sz="2000" dirty="0"/>
                  <a:t>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N" sz="2000" dirty="0" smtClean="0"/>
              </a:p>
              <a:p>
                <a:pPr marL="0" indent="0">
                  <a:buNone/>
                </a:pPr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  <a:blipFill rotWithShape="0">
                <a:blip r:embed="rId2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0515600" y="57277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33600" y="4648200"/>
                <a:ext cx="4227309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(Simultaneously 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4227309" cy="491417"/>
              </a:xfrm>
              <a:prstGeom prst="rect">
                <a:avLst/>
              </a:prstGeom>
              <a:blipFill rotWithShape="0">
                <a:blip r:embed="rId3"/>
                <a:stretch>
                  <a:fillRect l="-2165" t="-8750" b="-2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0" y="5257800"/>
                <a:ext cx="5000576" cy="1100558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257800"/>
                <a:ext cx="5000576" cy="1100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73780" y="3071010"/>
            <a:ext cx="37553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Good news</a:t>
            </a:r>
            <a:r>
              <a:rPr lang="en-US" sz="2100" dirty="0"/>
              <a:t>: Convex function!</a:t>
            </a:r>
          </a:p>
          <a:p>
            <a:r>
              <a:rPr lang="en-US" sz="2100" b="1" dirty="0"/>
              <a:t>Bad news</a:t>
            </a:r>
            <a:r>
              <a:rPr lang="en-US" sz="2100" dirty="0"/>
              <a:t>: No analytical solution</a:t>
            </a:r>
          </a:p>
        </p:txBody>
      </p:sp>
    </p:spTree>
    <p:extLst>
      <p:ext uri="{BB962C8B-B14F-4D97-AF65-F5344CB8AC3E}">
        <p14:creationId xmlns:p14="http://schemas.microsoft.com/office/powerpoint/2010/main" val="38053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7065"/>
            <a:ext cx="9321800" cy="45137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 smtClean="0"/>
              <a:t>Regularization</a:t>
            </a:r>
            <a:r>
              <a:rPr lang="en-IN" sz="3177" spc="-4" dirty="0" smtClean="0"/>
              <a:t> of Logistic Regression</a:t>
            </a:r>
            <a:endParaRPr sz="3177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>
                <a:latin typeface="Arial"/>
                <a:cs typeface="Arial"/>
              </a:rPr>
              <a:t>Maximum a </a:t>
            </a:r>
            <a:r>
              <a:rPr lang="en-IN" spc="-4" dirty="0">
                <a:latin typeface="Arial"/>
                <a:cs typeface="Arial"/>
              </a:rPr>
              <a:t>posteriori </a:t>
            </a:r>
            <a:r>
              <a:rPr lang="en-IN" spc="-4" dirty="0" smtClean="0">
                <a:latin typeface="Arial"/>
                <a:cs typeface="Arial"/>
              </a:rPr>
              <a:t>estimate of W = </a:t>
            </a:r>
            <a:r>
              <a:rPr lang="el-GR" sz="2800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θ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object 4"/>
          <p:cNvSpPr/>
          <p:nvPr/>
        </p:nvSpPr>
        <p:spPr>
          <a:xfrm>
            <a:off x="2929830" y="3475318"/>
            <a:ext cx="5952881" cy="552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2929830" y="3352800"/>
            <a:ext cx="5980019" cy="573181"/>
          </a:xfrm>
          <a:custGeom>
            <a:avLst/>
            <a:gdLst/>
            <a:ahLst/>
            <a:cxnLst/>
            <a:rect l="l" t="t" r="r" b="b"/>
            <a:pathLst>
              <a:path w="6777355" h="649604">
                <a:moveTo>
                  <a:pt x="0" y="0"/>
                </a:moveTo>
                <a:lnTo>
                  <a:pt x="6777027" y="0"/>
                </a:lnTo>
                <a:lnTo>
                  <a:pt x="6777027" y="649286"/>
                </a:lnTo>
                <a:lnTo>
                  <a:pt x="0" y="64928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1" name="object 11"/>
          <p:cNvSpPr txBox="1"/>
          <p:nvPr/>
        </p:nvSpPr>
        <p:spPr>
          <a:xfrm>
            <a:off x="1066800" y="4419600"/>
            <a:ext cx="6151469" cy="9987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54106" indent="-342900">
              <a:lnSpc>
                <a:spcPts val="2506"/>
              </a:lnSpc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lang="el-GR" sz="2118" dirty="0">
                <a:latin typeface="Arial"/>
                <a:cs typeface="Arial"/>
              </a:rPr>
              <a:t>λ</a:t>
            </a:r>
            <a:r>
              <a:rPr lang="en-US" sz="2118" dirty="0">
                <a:latin typeface="Arial"/>
                <a:cs typeface="Arial"/>
              </a:rPr>
              <a:t> is </a:t>
            </a:r>
            <a:r>
              <a:rPr sz="2118" spc="-4" dirty="0" smtClean="0">
                <a:latin typeface="Arial"/>
                <a:cs typeface="Arial"/>
              </a:rPr>
              <a:t>“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</a:t>
            </a:r>
            <a:r>
              <a:rPr sz="2118" spc="-4" dirty="0">
                <a:latin typeface="Arial"/>
                <a:cs typeface="Arial"/>
              </a:rPr>
              <a:t>”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lang="en-IN" sz="2118" spc="-4" dirty="0" smtClean="0">
                <a:latin typeface="Arial"/>
                <a:cs typeface="Arial"/>
              </a:rPr>
              <a:t>constant</a:t>
            </a:r>
            <a:endParaRPr lang="en-IN" sz="2118" dirty="0">
              <a:latin typeface="Arial"/>
              <a:cs typeface="Arial"/>
            </a:endParaRPr>
          </a:p>
          <a:p>
            <a:pPr marL="354106" indent="-342900">
              <a:lnSpc>
                <a:spcPts val="2506"/>
              </a:lnSpc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sz="2118" dirty="0" smtClean="0">
                <a:latin typeface="Arial"/>
                <a:cs typeface="Arial"/>
              </a:rPr>
              <a:t>helps </a:t>
            </a:r>
            <a:r>
              <a:rPr sz="2118" dirty="0">
                <a:latin typeface="Arial"/>
                <a:cs typeface="Arial"/>
              </a:rPr>
              <a:t>reduce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 err="1" smtClean="0">
                <a:latin typeface="Arial"/>
                <a:cs typeface="Arial"/>
              </a:rPr>
              <a:t>overfitting</a:t>
            </a:r>
            <a:endParaRPr lang="en-IN" sz="2118" dirty="0">
              <a:latin typeface="Arial"/>
              <a:cs typeface="Arial"/>
            </a:endParaRPr>
          </a:p>
          <a:p>
            <a:pPr marL="354106" indent="-342900">
              <a:lnSpc>
                <a:spcPts val="2506"/>
              </a:lnSpc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sz="2118" dirty="0" smtClean="0">
                <a:latin typeface="Arial"/>
                <a:cs typeface="Arial"/>
              </a:rPr>
              <a:t>keep </a:t>
            </a:r>
            <a:r>
              <a:rPr sz="2118" spc="-4" dirty="0">
                <a:latin typeface="Arial"/>
                <a:cs typeface="Arial"/>
              </a:rPr>
              <a:t>weights </a:t>
            </a:r>
            <a:r>
              <a:rPr sz="2118" dirty="0">
                <a:latin typeface="Arial"/>
                <a:cs typeface="Arial"/>
              </a:rPr>
              <a:t>nearer </a:t>
            </a:r>
            <a:r>
              <a:rPr sz="2118" spc="-4" dirty="0">
                <a:latin typeface="Arial"/>
                <a:cs typeface="Arial"/>
              </a:rPr>
              <a:t>to </a:t>
            </a:r>
            <a:r>
              <a:rPr sz="2118" dirty="0">
                <a:latin typeface="Arial"/>
                <a:cs typeface="Arial"/>
              </a:rPr>
              <a:t>zero </a:t>
            </a:r>
            <a:endParaRPr lang="en-US" sz="2118" dirty="0">
              <a:latin typeface="Arial"/>
              <a:cs typeface="Arial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3048000" y="1676400"/>
            <a:ext cx="4013102" cy="557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6"/>
          <p:cNvSpPr/>
          <p:nvPr/>
        </p:nvSpPr>
        <p:spPr>
          <a:xfrm>
            <a:off x="3048000" y="2590800"/>
            <a:ext cx="5068706" cy="542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object 7"/>
          <p:cNvSpPr/>
          <p:nvPr/>
        </p:nvSpPr>
        <p:spPr>
          <a:xfrm>
            <a:off x="2971800" y="2514600"/>
            <a:ext cx="5257800" cy="563096"/>
          </a:xfrm>
          <a:custGeom>
            <a:avLst/>
            <a:gdLst/>
            <a:ahLst/>
            <a:cxnLst/>
            <a:rect l="l" t="t" r="r" b="b"/>
            <a:pathLst>
              <a:path w="5762625" h="638175">
                <a:moveTo>
                  <a:pt x="0" y="0"/>
                </a:moveTo>
                <a:lnTo>
                  <a:pt x="5762618" y="0"/>
                </a:lnTo>
                <a:lnTo>
                  <a:pt x="5762618" y="638174"/>
                </a:lnTo>
                <a:lnTo>
                  <a:pt x="0" y="6381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9464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3872959" algn="l"/>
              </a:tabLst>
            </a:pPr>
            <a:r>
              <a:rPr sz="3530" spc="-4" dirty="0"/>
              <a:t>Logistic</a:t>
            </a:r>
            <a:r>
              <a:rPr sz="3530" spc="9" dirty="0"/>
              <a:t> </a:t>
            </a:r>
            <a:r>
              <a:rPr sz="3530" dirty="0"/>
              <a:t>regression</a:t>
            </a:r>
            <a:r>
              <a:rPr lang="en-IN" sz="3530" dirty="0"/>
              <a:t> </a:t>
            </a:r>
            <a:r>
              <a:rPr sz="3530" dirty="0"/>
              <a:t>more</a:t>
            </a:r>
            <a:r>
              <a:rPr sz="3530" spc="-79" dirty="0"/>
              <a:t> </a:t>
            </a:r>
            <a:r>
              <a:rPr sz="3530" dirty="0"/>
              <a:t>generally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838200" y="1600200"/>
            <a:ext cx="6430496" cy="21478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912"/>
              </a:lnSpc>
              <a:spcBef>
                <a:spcPts val="229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Logistic </a:t>
            </a:r>
            <a:r>
              <a:rPr sz="2471" dirty="0">
                <a:latin typeface="Arial"/>
                <a:cs typeface="Arial"/>
              </a:rPr>
              <a:t>regression when Y not boolean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(but  </a:t>
            </a:r>
            <a:r>
              <a:rPr sz="2471" spc="-4" dirty="0">
                <a:latin typeface="Arial"/>
                <a:cs typeface="Arial"/>
              </a:rPr>
              <a:t>still</a:t>
            </a:r>
            <a:r>
              <a:rPr sz="2471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discrete-valued).</a:t>
            </a:r>
            <a:endParaRPr sz="2471" dirty="0">
              <a:latin typeface="Arial"/>
              <a:cs typeface="Arial"/>
            </a:endParaRPr>
          </a:p>
          <a:p>
            <a:pPr marL="313781" indent="-302575">
              <a:spcBef>
                <a:spcPts val="494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Now </a:t>
            </a:r>
            <a:r>
              <a:rPr sz="2471" i="1" dirty="0">
                <a:latin typeface="Times New Roman"/>
                <a:cs typeface="Times New Roman"/>
              </a:rPr>
              <a:t>y </a:t>
            </a:r>
            <a:r>
              <a:rPr sz="2515" i="1" spc="-35" dirty="0">
                <a:latin typeface="Symbol"/>
                <a:cs typeface="Symbol"/>
              </a:rPr>
              <a:t></a:t>
            </a:r>
            <a:r>
              <a:rPr sz="2515" i="1" spc="-35" dirty="0">
                <a:latin typeface="Times New Roman"/>
                <a:cs typeface="Times New Roman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{y</a:t>
            </a:r>
            <a:r>
              <a:rPr sz="2449" i="1" baseline="-21021" dirty="0">
                <a:latin typeface="Times New Roman"/>
                <a:cs typeface="Times New Roman"/>
              </a:rPr>
              <a:t>1 </a:t>
            </a:r>
            <a:r>
              <a:rPr sz="2471" i="1" dirty="0">
                <a:latin typeface="Times New Roman"/>
                <a:cs typeface="Times New Roman"/>
              </a:rPr>
              <a:t>... y</a:t>
            </a:r>
            <a:r>
              <a:rPr sz="2449" i="1" baseline="-21021" dirty="0">
                <a:latin typeface="Times New Roman"/>
                <a:cs typeface="Times New Roman"/>
              </a:rPr>
              <a:t>R</a:t>
            </a:r>
            <a:r>
              <a:rPr sz="2471" i="1" dirty="0">
                <a:latin typeface="Times New Roman"/>
                <a:cs typeface="Times New Roman"/>
              </a:rPr>
              <a:t>} </a:t>
            </a:r>
            <a:r>
              <a:rPr sz="2471" dirty="0">
                <a:latin typeface="Times New Roman"/>
                <a:cs typeface="Times New Roman"/>
              </a:rPr>
              <a:t>: </a:t>
            </a:r>
            <a:r>
              <a:rPr sz="2471" spc="-4" dirty="0">
                <a:latin typeface="Times New Roman"/>
                <a:cs typeface="Times New Roman"/>
              </a:rPr>
              <a:t>learn </a:t>
            </a:r>
            <a:r>
              <a:rPr sz="2471" i="1" spc="-4" dirty="0">
                <a:latin typeface="Times New Roman"/>
                <a:cs typeface="Times New Roman"/>
              </a:rPr>
              <a:t>R-1 </a:t>
            </a:r>
            <a:r>
              <a:rPr sz="2471" spc="-4" dirty="0">
                <a:latin typeface="Times New Roman"/>
                <a:cs typeface="Times New Roman"/>
              </a:rPr>
              <a:t>sets </a:t>
            </a:r>
            <a:r>
              <a:rPr sz="2471" dirty="0">
                <a:latin typeface="Times New Roman"/>
                <a:cs typeface="Times New Roman"/>
              </a:rPr>
              <a:t>of</a:t>
            </a:r>
            <a:r>
              <a:rPr sz="2471" spc="88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Times New Roman"/>
                <a:cs typeface="Times New Roman"/>
              </a:rPr>
              <a:t>weights</a:t>
            </a:r>
            <a:endParaRPr sz="2471" dirty="0">
              <a:latin typeface="Times New Roman"/>
              <a:cs typeface="Times New Roman"/>
            </a:endParaRPr>
          </a:p>
          <a:p>
            <a:pPr>
              <a:spcBef>
                <a:spcPts val="26"/>
              </a:spcBef>
            </a:pPr>
            <a:endParaRPr sz="3530" dirty="0">
              <a:latin typeface="Times New Roman"/>
              <a:cs typeface="Times New Roman"/>
            </a:endParaRPr>
          </a:p>
          <a:p>
            <a:pPr marL="313781"/>
            <a:r>
              <a:rPr lang="en-IN" sz="2471" spc="-4" dirty="0" smtClean="0">
                <a:latin typeface="Arial"/>
                <a:cs typeface="Arial"/>
              </a:rPr>
              <a:t>F</a:t>
            </a:r>
            <a:r>
              <a:rPr sz="2471" spc="-4" dirty="0" smtClean="0">
                <a:latin typeface="Arial"/>
                <a:cs typeface="Arial"/>
              </a:rPr>
              <a:t>or </a:t>
            </a:r>
            <a:r>
              <a:rPr sz="2471" i="1" dirty="0">
                <a:latin typeface="Arial"/>
                <a:cs typeface="Arial"/>
              </a:rPr>
              <a:t>k&lt;R</a:t>
            </a:r>
            <a:endParaRPr sz="247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0" y="4419600"/>
            <a:ext cx="1600200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IN" sz="2471" spc="-4" dirty="0">
                <a:latin typeface="Arial"/>
                <a:cs typeface="Arial"/>
              </a:rPr>
              <a:t>F</a:t>
            </a:r>
            <a:r>
              <a:rPr sz="2471" spc="-4" dirty="0" smtClean="0">
                <a:latin typeface="Arial"/>
                <a:cs typeface="Arial"/>
              </a:rPr>
              <a:t>or</a:t>
            </a:r>
            <a:r>
              <a:rPr sz="2471" spc="-71" dirty="0" smtClean="0">
                <a:latin typeface="Arial"/>
                <a:cs typeface="Arial"/>
              </a:rPr>
              <a:t> </a:t>
            </a:r>
            <a:r>
              <a:rPr sz="2471" i="1" dirty="0">
                <a:latin typeface="Arial"/>
                <a:cs typeface="Arial"/>
              </a:rPr>
              <a:t>k=R</a:t>
            </a:r>
            <a:endParaRPr sz="2471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3733800"/>
            <a:ext cx="5502476" cy="644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3352800" y="4953000"/>
            <a:ext cx="5319621" cy="596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0522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438400" y="2209800"/>
            <a:ext cx="2495061" cy="457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Binary classification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7" name="Group 46"/>
          <p:cNvGrpSpPr/>
          <p:nvPr/>
        </p:nvGrpSpPr>
        <p:grpSpPr>
          <a:xfrm>
            <a:off x="2059122" y="2990852"/>
            <a:ext cx="3186773" cy="2464031"/>
            <a:chOff x="713495" y="2844801"/>
            <a:chExt cx="4249030" cy="3285374"/>
          </a:xfrm>
        </p:grpSpPr>
        <p:grpSp>
          <p:nvGrpSpPr>
            <p:cNvPr id="4" name="Group 3"/>
            <p:cNvGrpSpPr/>
            <p:nvPr/>
          </p:nvGrpSpPr>
          <p:grpSpPr>
            <a:xfrm>
              <a:off x="713495" y="2844801"/>
              <a:ext cx="4249030" cy="2813868"/>
              <a:chOff x="380120" y="1825625"/>
              <a:chExt cx="5479201" cy="3628534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213434" y="1993507"/>
                <a:ext cx="0" cy="3460652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60215" y="5053234"/>
                <a:ext cx="4899106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80120" y="3268422"/>
                    <a:ext cx="1039173" cy="873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120" y="3268422"/>
                    <a:ext cx="959879" cy="83345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Multiply 8"/>
              <p:cNvSpPr/>
              <p:nvPr/>
            </p:nvSpPr>
            <p:spPr>
              <a:xfrm>
                <a:off x="2343294" y="223425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2522477" y="454550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1599124" y="4350829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3759685" y="215688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4390476" y="315312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3904957" y="3392624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4592200" y="2468609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568400" y="337199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2163351" y="3760474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068110" y="388722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1239029" y="260705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3113842" y="2524122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820810" y="3995920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410207" y="3260860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2964348" y="182562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497931" y="5453067"/>
                  <a:ext cx="530804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931" y="5453067"/>
                  <a:ext cx="530804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6173866" y="2226469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Multiclass classification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520089" y="3088494"/>
            <a:ext cx="0" cy="2012759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372814" y="4868070"/>
            <a:ext cx="2849382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6035423" y="3830001"/>
                <a:ext cx="60439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31" y="3963666"/>
                <a:ext cx="7443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Isosceles Triangle 54"/>
          <p:cNvSpPr/>
          <p:nvPr/>
        </p:nvSpPr>
        <p:spPr>
          <a:xfrm>
            <a:off x="7281446" y="4572765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Isosceles Triangle 55"/>
          <p:cNvSpPr/>
          <p:nvPr/>
        </p:nvSpPr>
        <p:spPr>
          <a:xfrm>
            <a:off x="6744412" y="4459541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Multiply 56"/>
          <p:cNvSpPr/>
          <p:nvPr/>
        </p:nvSpPr>
        <p:spPr>
          <a:xfrm>
            <a:off x="8001022" y="318351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8" name="Multiply 57"/>
          <p:cNvSpPr/>
          <p:nvPr/>
        </p:nvSpPr>
        <p:spPr>
          <a:xfrm>
            <a:off x="8367898" y="3762943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9" name="Multiply 58"/>
          <p:cNvSpPr/>
          <p:nvPr/>
        </p:nvSpPr>
        <p:spPr>
          <a:xfrm>
            <a:off x="8736746" y="374658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0" name="Multiply 59"/>
          <p:cNvSpPr/>
          <p:nvPr/>
        </p:nvSpPr>
        <p:spPr>
          <a:xfrm>
            <a:off x="8485223" y="3364818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6726543" y="3890240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Isosceles Triangle 61"/>
          <p:cNvSpPr/>
          <p:nvPr/>
        </p:nvSpPr>
        <p:spPr>
          <a:xfrm>
            <a:off x="7072574" y="4116183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Isosceles Triangle 62"/>
          <p:cNvSpPr/>
          <p:nvPr/>
        </p:nvSpPr>
        <p:spPr>
          <a:xfrm>
            <a:off x="7598793" y="4189904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Multiply 64"/>
          <p:cNvSpPr/>
          <p:nvPr/>
        </p:nvSpPr>
        <p:spPr>
          <a:xfrm>
            <a:off x="7880702" y="3529764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8618186" y="4253122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7216148" y="3825602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123751" y="4947052"/>
                <a:ext cx="398103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67" y="5453067"/>
                <a:ext cx="53080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6744411" y="2990851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/>
          <p:cNvSpPr/>
          <p:nvPr/>
        </p:nvSpPr>
        <p:spPr>
          <a:xfrm>
            <a:off x="7081507" y="2853103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ectangle 70"/>
          <p:cNvSpPr/>
          <p:nvPr/>
        </p:nvSpPr>
        <p:spPr>
          <a:xfrm>
            <a:off x="7388862" y="2985467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ectangle 71"/>
          <p:cNvSpPr/>
          <p:nvPr/>
        </p:nvSpPr>
        <p:spPr>
          <a:xfrm>
            <a:off x="6929316" y="3287745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246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 (one-vs-rest)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0515600" y="5727700"/>
            <a:ext cx="1676400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003461" y="2125266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975451" y="2125266"/>
            <a:ext cx="2870364" cy="2230490"/>
            <a:chOff x="601935" y="1690688"/>
            <a:chExt cx="3827152" cy="297398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601935" y="2299235"/>
                  <a:ext cx="805861" cy="677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5"/>
                  <a:ext cx="663920" cy="5764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Isosceles Triangle 54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9" name="Multiply 58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0" name="Multiply 59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Multiply 64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6" name="Multiply 65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3113024" y="3987566"/>
                  <a:ext cx="473436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024" y="3987566"/>
                  <a:ext cx="473436" cy="576477"/>
                </a:xfrm>
                <a:prstGeom prst="rect">
                  <a:avLst/>
                </a:prstGeom>
                <a:blipFill>
                  <a:blip r:embed="rId3"/>
                  <a:stretch>
                    <a:fillRect r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27054" y="4259860"/>
            <a:ext cx="3115997" cy="1061829"/>
            <a:chOff x="968477" y="4808824"/>
            <a:chExt cx="3652950" cy="1415772"/>
          </a:xfrm>
        </p:grpSpPr>
        <p:sp>
          <p:nvSpPr>
            <p:cNvPr id="49" name="Isosceles Triangle 48"/>
            <p:cNvSpPr/>
            <p:nvPr/>
          </p:nvSpPr>
          <p:spPr>
            <a:xfrm>
              <a:off x="2267041" y="4906255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Multiply 53"/>
            <p:cNvSpPr/>
            <p:nvPr/>
          </p:nvSpPr>
          <p:spPr>
            <a:xfrm>
              <a:off x="2238204" y="5764462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59454" y="5388144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8477" y="4808824"/>
              <a:ext cx="3652950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/>
                <a:t>Class 1:</a:t>
              </a:r>
            </a:p>
            <a:p>
              <a:r>
                <a:rPr lang="en-US" sz="2100" dirty="0"/>
                <a:t>Class 2: </a:t>
              </a:r>
            </a:p>
            <a:p>
              <a:r>
                <a:rPr lang="en-US" sz="2100" dirty="0"/>
                <a:t>Class 3: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50" y="5321741"/>
                <a:ext cx="5066002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52653"/>
                <a:ext cx="6664197" cy="715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7774020" y="1127885"/>
            <a:ext cx="2582026" cy="1508557"/>
            <a:chOff x="523996" y="1690688"/>
            <a:chExt cx="4384117" cy="2707594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523996" y="2315674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6" y="2315675"/>
                  <a:ext cx="868308" cy="7871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Isosceles Triangle 122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Isosceles Triangle 130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4434676" y="3569675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676" y="3569675"/>
                  <a:ext cx="473437" cy="787176"/>
                </a:xfrm>
                <a:prstGeom prst="rect">
                  <a:avLst/>
                </a:prstGeom>
                <a:blipFill>
                  <a:blip r:embed="rId6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764233" y="2777396"/>
            <a:ext cx="2591851" cy="1525225"/>
            <a:chOff x="522273" y="1690688"/>
            <a:chExt cx="4400799" cy="2737510"/>
          </a:xfrm>
        </p:grpSpPr>
        <p:cxnSp>
          <p:nvCxnSpPr>
            <p:cNvPr id="183" name="Straight Connector 182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522273" y="2265832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73" y="2265833"/>
                  <a:ext cx="868308" cy="7871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4" name="Oval 193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5" name="Oval 194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Rectangle 197"/>
                <p:cNvSpPr/>
                <p:nvPr/>
              </p:nvSpPr>
              <p:spPr>
                <a:xfrm>
                  <a:off x="4449635" y="3599591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Rectangle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35" y="3599590"/>
                  <a:ext cx="473437" cy="787176"/>
                </a:xfrm>
                <a:prstGeom prst="rect">
                  <a:avLst/>
                </a:prstGeom>
                <a:blipFill>
                  <a:blip r:embed="rId8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7823845" y="4365444"/>
            <a:ext cx="2517752" cy="1512682"/>
            <a:chOff x="601935" y="1690688"/>
            <a:chExt cx="4274985" cy="2714997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/>
                <p:cNvSpPr/>
                <p:nvPr/>
              </p:nvSpPr>
              <p:spPr>
                <a:xfrm>
                  <a:off x="601935" y="2299234"/>
                  <a:ext cx="945226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6" name="Rectangle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4"/>
                  <a:ext cx="868308" cy="7871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Oval 206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8" name="Oval 207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Multiply 208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0" name="Multiply 209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1" name="Multiply 210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2" name="Multiply 211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4" name="Oval 213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5" name="Oval 214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6" name="Multiply 215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7" name="Multiply 216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4403482" y="3577078"/>
                  <a:ext cx="473438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483" y="3577077"/>
                  <a:ext cx="473437" cy="787176"/>
                </a:xfrm>
                <a:prstGeom prst="rect">
                  <a:avLst/>
                </a:prstGeom>
                <a:blipFill>
                  <a:blip r:embed="rId10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Oval 219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34" name="Straight Arrow Connector 33"/>
          <p:cNvCxnSpPr>
            <a:stCxn id="27" idx="3"/>
          </p:cNvCxnSpPr>
          <p:nvPr/>
        </p:nvCxnSpPr>
        <p:spPr>
          <a:xfrm flipV="1">
            <a:off x="5881497" y="2055522"/>
            <a:ext cx="1691474" cy="170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27" idx="3"/>
          </p:cNvCxnSpPr>
          <p:nvPr/>
        </p:nvCxnSpPr>
        <p:spPr>
          <a:xfrm flipV="1">
            <a:off x="5881497" y="3683598"/>
            <a:ext cx="1785598" cy="73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7" idx="3"/>
          </p:cNvCxnSpPr>
          <p:nvPr/>
        </p:nvCxnSpPr>
        <p:spPr>
          <a:xfrm>
            <a:off x="5881496" y="3757018"/>
            <a:ext cx="1700472" cy="1451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519943" y="1917350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57" y="1413467"/>
                <a:ext cx="1187697" cy="559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696254" y="3297816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38" y="3254088"/>
                <a:ext cx="1187697" cy="559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364548" y="4789944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64" y="5243592"/>
                <a:ext cx="1187697" cy="559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8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Train a logistic regression classifier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each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predict the probability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Given a new input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pick the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that maximizes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6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179"/>
          <a:stretch/>
        </p:blipFill>
        <p:spPr>
          <a:xfrm>
            <a:off x="1524000" y="1119116"/>
            <a:ext cx="8229600" cy="51735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Regularization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525000" y="60198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0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Logistic Regression 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Credit Card Fraud</a:t>
            </a:r>
            <a:r>
              <a:rPr lang="en-US" dirty="0"/>
              <a:t> : Predicting if a given credit card transaction is fraud or not</a:t>
            </a:r>
          </a:p>
          <a:p>
            <a:r>
              <a:rPr lang="en-US" b="1" dirty="0"/>
              <a:t>Health</a:t>
            </a:r>
            <a:r>
              <a:rPr lang="en-US" dirty="0"/>
              <a:t> : Predicting if a given mass of tissue is benign or malignant</a:t>
            </a:r>
          </a:p>
          <a:p>
            <a:r>
              <a:rPr lang="en-US" b="1" dirty="0"/>
              <a:t>Marketing</a:t>
            </a:r>
            <a:r>
              <a:rPr lang="en-US" dirty="0"/>
              <a:t> : Predicting if a given user will buy an insurance product or not</a:t>
            </a:r>
          </a:p>
          <a:p>
            <a:r>
              <a:rPr lang="en-US" b="1" dirty="0"/>
              <a:t>Banking</a:t>
            </a:r>
            <a:r>
              <a:rPr lang="en-US" dirty="0"/>
              <a:t> : Predicting if a customer will default on a loan.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</a:t>
            </a:r>
            <a:br>
              <a:rPr lang="en-US" dirty="0" smtClean="0"/>
            </a:br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Support Vectors</a:t>
            </a:r>
          </a:p>
          <a:p>
            <a:r>
              <a:rPr lang="en-US" dirty="0" smtClean="0"/>
              <a:t>Linear Support Vector Machine</a:t>
            </a:r>
          </a:p>
          <a:p>
            <a:pPr lvl="1"/>
            <a:r>
              <a:rPr lang="en-US" dirty="0" smtClean="0"/>
              <a:t>Maximizing Margin</a:t>
            </a:r>
          </a:p>
          <a:p>
            <a:pPr lvl="1"/>
            <a:r>
              <a:rPr lang="en-US" dirty="0" smtClean="0"/>
              <a:t>Handling non linearly separable data</a:t>
            </a:r>
          </a:p>
          <a:p>
            <a:r>
              <a:rPr lang="en-US" dirty="0" smtClean="0"/>
              <a:t>Non-linear Classification</a:t>
            </a:r>
          </a:p>
          <a:p>
            <a:r>
              <a:rPr lang="en-US" dirty="0" smtClean="0"/>
              <a:t>Kernel Functions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a linear </a:t>
            </a:r>
            <a:r>
              <a:rPr lang="en-US" altLang="en-US" dirty="0" err="1"/>
              <a:t>hyperplane</a:t>
            </a:r>
            <a:r>
              <a:rPr lang="en-US" altLang="en-US" dirty="0"/>
              <a:t> (decision boundary) that will separate the data</a:t>
            </a:r>
          </a:p>
          <a:p>
            <a:endParaRPr lang="en-IN" dirty="0"/>
          </a:p>
        </p:txBody>
      </p:sp>
      <p:graphicFrame>
        <p:nvGraphicFramePr>
          <p:cNvPr id="614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57987062"/>
              </p:ext>
            </p:extLst>
          </p:nvPr>
        </p:nvGraphicFramePr>
        <p:xfrm>
          <a:off x="3200400" y="16002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002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One Possible </a:t>
            </a:r>
            <a:r>
              <a:rPr lang="en-US" altLang="en-US" dirty="0" smtClean="0"/>
              <a:t>Solution</a:t>
            </a:r>
            <a:endParaRPr lang="en-US" altLang="en-US" dirty="0"/>
          </a:p>
        </p:txBody>
      </p:sp>
      <p:graphicFrame>
        <p:nvGraphicFramePr>
          <p:cNvPr id="717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50580865"/>
              </p:ext>
            </p:extLst>
          </p:nvPr>
        </p:nvGraphicFramePr>
        <p:xfrm>
          <a:off x="3352800" y="2057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057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Another possible solution</a:t>
            </a:r>
          </a:p>
          <a:p>
            <a:endParaRPr lang="en-IN" dirty="0"/>
          </a:p>
        </p:txBody>
      </p:sp>
      <p:graphicFrame>
        <p:nvGraphicFramePr>
          <p:cNvPr id="8195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43381004"/>
              </p:ext>
            </p:extLst>
          </p:nvPr>
        </p:nvGraphicFramePr>
        <p:xfrm>
          <a:off x="3276600" y="19812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812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Other possible solutions</a:t>
            </a:r>
          </a:p>
          <a:p>
            <a:endParaRPr lang="en-IN" dirty="0"/>
          </a:p>
        </p:txBody>
      </p:sp>
      <p:graphicFrame>
        <p:nvGraphicFramePr>
          <p:cNvPr id="9219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43098748"/>
              </p:ext>
            </p:extLst>
          </p:nvPr>
        </p:nvGraphicFramePr>
        <p:xfrm>
          <a:off x="3886200" y="12954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2954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5797" name="Line 5"/>
          <p:cNvSpPr>
            <a:spLocks noChangeShapeType="1"/>
          </p:cNvSpPr>
          <p:nvPr/>
        </p:nvSpPr>
        <p:spPr bwMode="auto">
          <a:xfrm>
            <a:off x="4191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8" name="Line 6"/>
          <p:cNvSpPr>
            <a:spLocks noChangeShapeType="1"/>
          </p:cNvSpPr>
          <p:nvPr/>
        </p:nvSpPr>
        <p:spPr bwMode="auto">
          <a:xfrm>
            <a:off x="4191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9" name="Line 7"/>
          <p:cNvSpPr>
            <a:spLocks noChangeShapeType="1"/>
          </p:cNvSpPr>
          <p:nvPr/>
        </p:nvSpPr>
        <p:spPr bwMode="auto">
          <a:xfrm>
            <a:off x="4191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0" name="Line 8"/>
          <p:cNvSpPr>
            <a:spLocks noChangeShapeType="1"/>
          </p:cNvSpPr>
          <p:nvPr/>
        </p:nvSpPr>
        <p:spPr bwMode="auto">
          <a:xfrm>
            <a:off x="4191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1" name="Line 9"/>
          <p:cNvSpPr>
            <a:spLocks noChangeShapeType="1"/>
          </p:cNvSpPr>
          <p:nvPr/>
        </p:nvSpPr>
        <p:spPr bwMode="auto">
          <a:xfrm>
            <a:off x="4191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/>
              <a:t>Which one is better? B1 or B2?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How do you define better?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243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8175082"/>
              </p:ext>
            </p:extLst>
          </p:nvPr>
        </p:nvGraphicFramePr>
        <p:xfrm>
          <a:off x="3429000" y="22558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558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57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=&gt; </a:t>
            </a:r>
            <a:r>
              <a:rPr lang="en-US" altLang="en-US" sz="2000" dirty="0"/>
              <a:t>B1 is better than B2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Find </a:t>
            </a:r>
            <a:r>
              <a:rPr lang="en-US" altLang="en-US" dirty="0" err="1"/>
              <a:t>hyperplane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maximizes</a:t>
            </a:r>
            <a:r>
              <a:rPr lang="en-US" altLang="en-US" dirty="0"/>
              <a:t> the margin</a:t>
            </a:r>
            <a:endParaRPr lang="en-IN" dirty="0"/>
          </a:p>
        </p:txBody>
      </p:sp>
      <p:graphicFrame>
        <p:nvGraphicFramePr>
          <p:cNvPr id="11267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05296310"/>
              </p:ext>
            </p:extLst>
          </p:nvPr>
        </p:nvGraphicFramePr>
        <p:xfrm>
          <a:off x="3429000" y="21336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336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14202</TotalTime>
  <Words>4219</Words>
  <Application>Microsoft Office PowerPoint</Application>
  <PresentationFormat>Widescreen</PresentationFormat>
  <Paragraphs>1001</Paragraphs>
  <Slides>128</Slides>
  <Notes>94</Notes>
  <HiddenSlides>14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128</vt:i4>
      </vt:variant>
    </vt:vector>
  </HeadingPairs>
  <TitlesOfParts>
    <vt:vector size="151" baseType="lpstr">
      <vt:lpstr>맑은 고딕</vt:lpstr>
      <vt:lpstr>ＭＳ Ｐゴシック</vt:lpstr>
      <vt:lpstr>宋体</vt:lpstr>
      <vt:lpstr>&amp;quot</vt:lpstr>
      <vt:lpstr>Arial</vt:lpstr>
      <vt:lpstr>Calibri</vt:lpstr>
      <vt:lpstr>Calibri Light</vt:lpstr>
      <vt:lpstr>Cambria Math</vt:lpstr>
      <vt:lpstr>Courier New</vt:lpstr>
      <vt:lpstr>굴림</vt:lpstr>
      <vt:lpstr>Helvetica</vt:lpstr>
      <vt:lpstr>Helvetica Light</vt:lpstr>
      <vt:lpstr>Monotype Sorts</vt:lpstr>
      <vt:lpstr>Open Sans</vt:lpstr>
      <vt:lpstr>Symbol</vt:lpstr>
      <vt:lpstr>Times New Roman</vt:lpstr>
      <vt:lpstr>Wingdings</vt:lpstr>
      <vt:lpstr>Office Theme</vt:lpstr>
      <vt:lpstr>Visio</vt:lpstr>
      <vt:lpstr>Equation</vt:lpstr>
      <vt:lpstr>VISIO</vt:lpstr>
      <vt:lpstr>Microsoft Equation 3.0</vt:lpstr>
      <vt:lpstr>Worksheet</vt:lpstr>
      <vt:lpstr>Linear Regression Regularization</vt:lpstr>
      <vt:lpstr>Session Content</vt:lpstr>
      <vt:lpstr>Quality of Fit</vt:lpstr>
      <vt:lpstr>Addressing overfitting </vt:lpstr>
      <vt:lpstr>Addressing overfitting</vt:lpstr>
      <vt:lpstr>Effect of Training Size on Overfitting</vt:lpstr>
      <vt:lpstr>Polynomial Fitting can lead to Overfitting</vt:lpstr>
      <vt:lpstr>Regularization</vt:lpstr>
      <vt:lpstr>Ridge Regularization</vt:lpstr>
      <vt:lpstr>Understanding Regularization</vt:lpstr>
      <vt:lpstr>Understanding Regularization</vt:lpstr>
      <vt:lpstr>Understanding Regularization</vt:lpstr>
      <vt:lpstr>Ridge regression</vt:lpstr>
      <vt:lpstr>Ridge Regression</vt:lpstr>
      <vt:lpstr>Lasso Regularization</vt:lpstr>
      <vt:lpstr>Ridge Vs Lasso Regularization</vt:lpstr>
      <vt:lpstr>Early Stopping</vt:lpstr>
      <vt:lpstr>Thank You!</vt:lpstr>
      <vt:lpstr>Linear Regression Bias Variance Decomposition</vt:lpstr>
      <vt:lpstr>Session Content</vt:lpstr>
      <vt:lpstr>Bias and Variance</vt:lpstr>
      <vt:lpstr>Sources of Error</vt:lpstr>
      <vt:lpstr>Bias Variance Tradeoff </vt:lpstr>
      <vt:lpstr>Example with Synthetic Data</vt:lpstr>
      <vt:lpstr>Example</vt:lpstr>
      <vt:lpstr>Bias Variance Decomposition</vt:lpstr>
      <vt:lpstr>Bias Variance Decomposition</vt:lpstr>
      <vt:lpstr>Bias Variance Decomposition</vt:lpstr>
      <vt:lpstr>Bias Variance Decomposition</vt:lpstr>
      <vt:lpstr>Bias Variance Decomposition</vt:lpstr>
      <vt:lpstr>Thank You!</vt:lpstr>
      <vt:lpstr>Classification Model I Introduction</vt:lpstr>
      <vt:lpstr>Segment Content</vt:lpstr>
      <vt:lpstr>Classification</vt:lpstr>
      <vt:lpstr>General Approach for Building Classification Model</vt:lpstr>
      <vt:lpstr>Types of Classifiers</vt:lpstr>
      <vt:lpstr>Generative Vs. Discriminative Models</vt:lpstr>
      <vt:lpstr>Thank You!</vt:lpstr>
      <vt:lpstr>Classification Model I Naïve Bayes Classifier</vt:lpstr>
      <vt:lpstr>Segment Content</vt:lpstr>
      <vt:lpstr>Bayes Classifier</vt:lpstr>
      <vt:lpstr>Using Bayes Theorem for Classification</vt:lpstr>
      <vt:lpstr>Using Bayes Theorem for Classification</vt:lpstr>
      <vt:lpstr>Example Data</vt:lpstr>
      <vt:lpstr>Example Data</vt:lpstr>
      <vt:lpstr>Conditional Independence</vt:lpstr>
      <vt:lpstr>Naïve Bayes Classifier</vt:lpstr>
      <vt:lpstr>Naïve Bayes on Example Data</vt:lpstr>
      <vt:lpstr>Estimate Probabilities from Data</vt:lpstr>
      <vt:lpstr>Estimate Probabilities from Data</vt:lpstr>
      <vt:lpstr>Estimate Probabilities from Data</vt:lpstr>
      <vt:lpstr>Example of Naïve Bayes Classifier</vt:lpstr>
      <vt:lpstr>Naïve Bayes Classifier can make decisions with partial information about attributes in the test record</vt:lpstr>
      <vt:lpstr>Issues with Naïve Bayes Classifier</vt:lpstr>
      <vt:lpstr>Issues with Naïve Bayes Classifier</vt:lpstr>
      <vt:lpstr>Issues with Naïve Bayes Classifier</vt:lpstr>
      <vt:lpstr>Example of Naïve Bayes Classifier</vt:lpstr>
      <vt:lpstr>Thank You!</vt:lpstr>
      <vt:lpstr>Classification Model I Naïve Bayes Applications</vt:lpstr>
      <vt:lpstr>Naïve Bayes Classifier Applications</vt:lpstr>
      <vt:lpstr>Baseline: Bag of Words Approach</vt:lpstr>
      <vt:lpstr>Learning to Classify Text</vt:lpstr>
      <vt:lpstr>Learning to Classify Text (2/4)</vt:lpstr>
      <vt:lpstr>Learning to Classify Text (3/4)</vt:lpstr>
      <vt:lpstr>Learning to Classify Text (4/4)</vt:lpstr>
      <vt:lpstr>Text Classification: A Simple Example</vt:lpstr>
      <vt:lpstr>Laplace smoothing</vt:lpstr>
      <vt:lpstr>Apply Laplace Smoothing</vt:lpstr>
      <vt:lpstr>Experiment with NewsGroups</vt:lpstr>
      <vt:lpstr>Learning Curve for Newsgroups</vt:lpstr>
      <vt:lpstr>Image Classification</vt:lpstr>
      <vt:lpstr>Example: Character Recognition</vt:lpstr>
      <vt:lpstr>Thank You!</vt:lpstr>
      <vt:lpstr>Classification Model I Logistic Regression</vt:lpstr>
      <vt:lpstr>Segment Content</vt:lpstr>
      <vt:lpstr>Logistic regression</vt:lpstr>
      <vt:lpstr>Sigmoid/Logistic Function</vt:lpstr>
      <vt:lpstr>Logistic regression</vt:lpstr>
      <vt:lpstr>Decision boundary</vt:lpstr>
      <vt:lpstr>PowerPoint Presentation</vt:lpstr>
      <vt:lpstr>Learning Model Parameters</vt:lpstr>
      <vt:lpstr>MSE Cost Function</vt:lpstr>
      <vt:lpstr>Cost function for Logistic Regression</vt:lpstr>
      <vt:lpstr>Gradient descent</vt:lpstr>
      <vt:lpstr>Regularization of Logistic Regression</vt:lpstr>
      <vt:lpstr>Logistic regression more generally</vt:lpstr>
      <vt:lpstr>Multi-class classification</vt:lpstr>
      <vt:lpstr>One-vs-all (one-vs-rest)</vt:lpstr>
      <vt:lpstr>One-vs-all</vt:lpstr>
      <vt:lpstr>Logistic Regression Applications</vt:lpstr>
      <vt:lpstr>Thank You!</vt:lpstr>
      <vt:lpstr>Classification Model I Support Vector Machines</vt:lpstr>
      <vt:lpstr>Session Content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Linear SVM</vt:lpstr>
      <vt:lpstr>Learning Linear SVM</vt:lpstr>
      <vt:lpstr>Learning Linear SVM</vt:lpstr>
      <vt:lpstr>Example of Linear SVM</vt:lpstr>
      <vt:lpstr>Learning Linear SVM</vt:lpstr>
      <vt:lpstr>Support Vector Machines</vt:lpstr>
      <vt:lpstr>Support Vector Machines</vt:lpstr>
      <vt:lpstr>Support Vector Machines</vt:lpstr>
      <vt:lpstr>Nonlinear Support Vector Machines</vt:lpstr>
      <vt:lpstr>Nonlinear Support Vector Machines</vt:lpstr>
      <vt:lpstr>Learning Nonlinear SVM</vt:lpstr>
      <vt:lpstr>Learning NonLinear SVM</vt:lpstr>
      <vt:lpstr>Learning Nonlinear SVM</vt:lpstr>
      <vt:lpstr>Example of Nonlinear SVM</vt:lpstr>
      <vt:lpstr>Learning Nonlinear SVM</vt:lpstr>
      <vt:lpstr>Summary</vt:lpstr>
      <vt:lpstr>Thank You!</vt:lpstr>
      <vt:lpstr>Classification Model I Comparison and Applicability</vt:lpstr>
      <vt:lpstr>Session Content</vt:lpstr>
      <vt:lpstr>Generative vs. Discriminative Classifiers</vt:lpstr>
      <vt:lpstr>Naïve Bayes Generative Model</vt:lpstr>
      <vt:lpstr>Naïve Bayes – Advantages</vt:lpstr>
      <vt:lpstr>Naïve Bayes – When to use</vt:lpstr>
      <vt:lpstr>Naïve Bayes versus Logistic Regression</vt:lpstr>
      <vt:lpstr>Logistic Regression and  Gaussian Naïve Bayes Classifier</vt:lpstr>
      <vt:lpstr>Parameter estimation of generic logistic regression</vt:lpstr>
      <vt:lpstr>Characteristics of SVM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341</cp:revision>
  <dcterms:created xsi:type="dcterms:W3CDTF">2018-10-16T06:13:57Z</dcterms:created>
  <dcterms:modified xsi:type="dcterms:W3CDTF">2021-02-06T14:04:02Z</dcterms:modified>
</cp:coreProperties>
</file>